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25"/>
  </p:notesMasterIdLst>
  <p:sldIdLst>
    <p:sldId id="256" r:id="rId5"/>
    <p:sldId id="257" r:id="rId6"/>
    <p:sldId id="258" r:id="rId7"/>
    <p:sldId id="259" r:id="rId8"/>
    <p:sldId id="272" r:id="rId9"/>
    <p:sldId id="273" r:id="rId10"/>
    <p:sldId id="275" r:id="rId11"/>
    <p:sldId id="276" r:id="rId12"/>
    <p:sldId id="261" r:id="rId13"/>
    <p:sldId id="279" r:id="rId14"/>
    <p:sldId id="264" r:id="rId15"/>
    <p:sldId id="278" r:id="rId16"/>
    <p:sldId id="265" r:id="rId17"/>
    <p:sldId id="286" r:id="rId18"/>
    <p:sldId id="290" r:id="rId19"/>
    <p:sldId id="287" r:id="rId20"/>
    <p:sldId id="288" r:id="rId21"/>
    <p:sldId id="291" r:id="rId22"/>
    <p:sldId id="292" r:id="rId23"/>
    <p:sldId id="271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756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orbel"/>
              </a:rPr>
              <a:t>Для перемещения страницы щёлкните мышью</a:t>
            </a:r>
          </a:p>
        </p:txBody>
      </p:sp>
      <p:sp>
        <p:nvSpPr>
          <p:cNvPr id="171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2000" b="0" strike="noStrike" spc="-1">
                <a:latin typeface="Arial"/>
              </a:rPr>
              <a:t>Для правки формата примечаний щёлкните мышью</a:t>
            </a:r>
          </a:p>
        </p:txBody>
      </p:sp>
      <p:sp>
        <p:nvSpPr>
          <p:cNvPr id="172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r>
              <a:rPr lang="ru-RU" sz="1400" b="0" strike="noStrike" spc="-1">
                <a:latin typeface="Times New Roman"/>
              </a:rPr>
              <a:t>&lt;верхний колонтитул&gt;</a:t>
            </a:r>
          </a:p>
        </p:txBody>
      </p:sp>
      <p:sp>
        <p:nvSpPr>
          <p:cNvPr id="173" name="PlaceHolder 4"/>
          <p:cNvSpPr>
            <a:spLocks noGrp="1"/>
          </p:cNvSpPr>
          <p:nvPr>
            <p:ph type="dt" idx="13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r>
              <a:rPr lang="ru-RU" sz="1400" b="0" strike="noStrike" spc="-1">
                <a:latin typeface="Times New Roman"/>
              </a:rPr>
              <a:t>&lt;дата/время&gt;</a:t>
            </a:r>
          </a:p>
        </p:txBody>
      </p:sp>
      <p:sp>
        <p:nvSpPr>
          <p:cNvPr id="174" name="PlaceHolder 5"/>
          <p:cNvSpPr>
            <a:spLocks noGrp="1"/>
          </p:cNvSpPr>
          <p:nvPr>
            <p:ph type="ftr" idx="1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>
              <a:defRPr lang="ru-RU" sz="1400" b="0" strike="noStrike" spc="-1">
                <a:latin typeface="Times New Roman"/>
              </a:defRPr>
            </a:lvl1pPr>
          </a:lstStyle>
          <a:p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75" name="PlaceHolder 6"/>
          <p:cNvSpPr>
            <a:spLocks noGrp="1"/>
          </p:cNvSpPr>
          <p:nvPr>
            <p:ph type="sldNum" idx="1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algn="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r">
              <a:buNone/>
            </a:pPr>
            <a:fld id="{3384DD44-6374-4573-8FB5-D1B4FE0756BF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0832578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71C4E72-14B2-4F8A-B312-369049724BD8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445835B1-3D0C-467D-8435-FDEDCA08E787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3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1CEFBFAE-42FD-4C6A-A8CD-1896F92025FA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3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4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4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4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4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2973C50B-3AE9-4A80-82F9-9EF9F40CFFC5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64E35E1-8DA8-45FE-9565-186824F9F484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9E9679C-2672-400A-9FA2-577339B1262B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37B82462-1534-43EA-9516-07F2D4E38A4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9F3A06E5-FA1E-4DA1-9588-A12A13CE311C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C2088554-0F82-4E21-926D-5B1C51833DA3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1143000" y="609480"/>
            <a:ext cx="9875160" cy="628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380A95C-D9A7-4283-8D18-1EB4261B03E0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BC8FDB1F-C7FA-4AC8-8238-59EC07E871F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A48EF69D-BAEE-4D40-8538-0518F70814D1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705FDD68-01A5-4AF1-8F6E-B1E0971FF06B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24000045-3A61-4CB1-8923-D38F64FB459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DD9A371B-30F1-410C-BF5F-02FAAF0434F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53337C99-5EB2-454B-8B3B-563657773896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5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6"/>
          </p:nvPr>
        </p:nvSpPr>
        <p:spPr/>
        <p:txBody>
          <a:bodyPr/>
          <a:lstStyle/>
          <a:p>
            <a:fld id="{14E9B155-37E2-4266-9551-9D77FB379888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4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4D6414F8-EF42-4008-82AA-5264C7629B06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8D4FC270-32CF-4A02-8A10-7D8D8A2B2700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587085EC-E9ED-4181-B7ED-56796803A69A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9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9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D4B239D0-CD0F-4AC1-99FC-5A7173AAEB7D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092BD708-AE8C-4CA9-9A69-FB0EFC11F39C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0FF3F504-A23C-4005-9FA5-8A4ADAB86D22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1143000" y="609480"/>
            <a:ext cx="9875160" cy="628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9B18D866-DAD6-4458-A2FB-87CE8C67A3D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47D60E7B-1C44-4F4C-9F81-6D09549A4471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5C9F1E5-4E23-4994-8483-9FD135F9AF89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E41587CA-0EE7-49EC-93BB-1D870E4D5CB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118DC331-601C-4229-B77A-7711712B440B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1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1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20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AA83C373-34AC-46FD-9C30-6842A94F62F8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25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26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27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8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9"/>
          </p:nvPr>
        </p:nvSpPr>
        <p:spPr/>
        <p:txBody>
          <a:bodyPr/>
          <a:lstStyle/>
          <a:p>
            <a:fld id="{F27D3F6D-8505-46C1-A8DA-FF47DD9A272F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7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34BC305-ED24-4042-995C-7AC5692EA189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5633162-B381-4DA5-9064-A94F5E5F2BF9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B3E8977-03DC-4D60-BC84-C73A98149943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D8509FE8-4002-4CE7-8128-AD0B56CB65C1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4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68719890-4432-4EC7-A200-D5CB565B782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F57D83C-BC87-4995-9882-1B687CD0BD2F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subTitle"/>
          </p:nvPr>
        </p:nvSpPr>
        <p:spPr>
          <a:xfrm>
            <a:off x="1143000" y="609480"/>
            <a:ext cx="9875160" cy="628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9716459-0F52-43C1-ADFE-856C5ACC617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4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4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9CB2E20-83BC-407B-AD39-BA3F83FC8C07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4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4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50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CAC22030-614A-41E7-97FA-53F9CD86D48A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7FB907A6-7BB4-4FE5-B41E-7DB6D5CFF1D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AEE2E64-23B1-4A7F-A159-7AC84599D30A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62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FB0F1842-72C6-49A2-9DC4-B77270125A04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6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65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66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67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68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69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5368E384-C3BD-4A88-A6CB-D14A1FFBC9F9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FE3259B9-C5BE-4217-A456-DE0A39543CF4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1143000" y="609480"/>
            <a:ext cx="9875160" cy="62874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buNone/>
            </a:pPr>
            <a:endParaRPr lang="ru-RU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80231ADF-5712-4BAF-A6E2-E6B5F29688C9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5AA829D4-7663-41C1-BA30-A46FA9B3765D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CC0B2E35-1A16-49EA-818E-BB473CA87A1F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endParaRPr lang="ru-RU" sz="18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2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>
              <a:lnSpc>
                <a:spcPct val="90000"/>
              </a:lnSpc>
              <a:spcBef>
                <a:spcPts val="1417"/>
              </a:spcBef>
              <a:buNone/>
            </a:pPr>
            <a:endParaRPr lang="ru-RU" sz="2200" b="0" strike="noStrike" spc="-1">
              <a:solidFill>
                <a:srgbClr val="A6B727"/>
              </a:solidFill>
              <a:latin typeface="Corbe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lstStyle/>
          <a:p>
            <a:fld id="{E634D676-F26A-4D3C-8128-350AFFD9A05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2" Type="http://schemas.openxmlformats.org/officeDocument/2006/relationships/slideLayout" Target="../slideLayouts/slideLayout38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6"/>
          <p:cNvSpPr/>
          <p:nvPr/>
        </p:nvSpPr>
        <p:spPr>
          <a:xfrm>
            <a:off x="231120" y="243720"/>
            <a:ext cx="11724120" cy="63774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9" name="Rectangle 6"/>
          <p:cNvSpPr/>
          <p:nvPr/>
        </p:nvSpPr>
        <p:spPr>
          <a:xfrm>
            <a:off x="231120" y="243720"/>
            <a:ext cx="11724120" cy="6377400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1109880" y="882360"/>
            <a:ext cx="9966600" cy="292572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85000"/>
              </a:lnSpc>
              <a:buNone/>
            </a:pPr>
            <a:r>
              <a:rPr lang="ru-RU" sz="7200" b="1" strike="noStrike" cap="all" spc="-1">
                <a:solidFill>
                  <a:srgbClr val="FFFFFF"/>
                </a:solidFill>
                <a:latin typeface="Corbel"/>
              </a:rPr>
              <a:t>Образец заголовка</a:t>
            </a:r>
            <a:endParaRPr lang="ru-RU" sz="72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dt" idx="1"/>
          </p:nvPr>
        </p:nvSpPr>
        <p:spPr>
          <a:xfrm>
            <a:off x="1143000" y="6223680"/>
            <a:ext cx="2328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ru-RU" sz="1200" b="0" strike="noStrike" spc="-1">
                <a:solidFill>
                  <a:srgbClr val="FFFFFF"/>
                </a:solidFill>
                <a:latin typeface="Corbel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FFFFFF"/>
                </a:solidFill>
                <a:latin typeface="Corbel"/>
              </a:rPr>
              <a:t>&lt;дата/время&gt;</a:t>
            </a:r>
            <a:endParaRPr lang="ru-RU" sz="1200" b="0" strike="noStrike" spc="-1">
              <a:latin typeface="Times New Roman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>
          <a:xfrm>
            <a:off x="3949200" y="6223680"/>
            <a:ext cx="4717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>
          <a:xfrm>
            <a:off x="9329400" y="6223680"/>
            <a:ext cx="17056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FFFFFF"/>
                </a:solidFill>
                <a:latin typeface="Corbe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378DF45B-F305-4031-99B6-F6B1061CFA5C}" type="slidenum">
              <a:rPr lang="ru-RU" sz="1200" b="0" strike="noStrike" spc="-1">
                <a:solidFill>
                  <a:srgbClr val="FFFFFF"/>
                </a:solidFill>
                <a:latin typeface="Corbel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6" name="Straight Connector 7"/>
          <p:cNvSpPr/>
          <p:nvPr/>
        </p:nvSpPr>
        <p:spPr>
          <a:xfrm>
            <a:off x="1978560" y="3733560"/>
            <a:ext cx="8229600" cy="360"/>
          </a:xfrm>
          <a:prstGeom prst="line">
            <a:avLst/>
          </a:prstGeom>
          <a:ln>
            <a:solidFill>
              <a:srgbClr val="FFFFFF"/>
            </a:solidFill>
            <a:round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7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00" b="0" strike="noStrike" spc="-1">
                <a:solidFill>
                  <a:srgbClr val="A6B727"/>
                </a:solidFill>
                <a:latin typeface="Corbe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A6B727"/>
                </a:solidFill>
                <a:latin typeface="Corbe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600" b="0" strike="noStrike" spc="-1">
                <a:solidFill>
                  <a:srgbClr val="A6B727"/>
                </a:solidFill>
                <a:latin typeface="Corbe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600" b="0" strike="noStrike" spc="-1">
                <a:solidFill>
                  <a:srgbClr val="A6B727"/>
                </a:solidFill>
                <a:latin typeface="Corbe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A6B727"/>
                </a:solidFill>
                <a:latin typeface="Corbe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A6B727"/>
                </a:solidFill>
                <a:latin typeface="Corbe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A6B727"/>
                </a:solidFill>
                <a:latin typeface="Corb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6"/>
          <p:cNvSpPr/>
          <p:nvPr/>
        </p:nvSpPr>
        <p:spPr>
          <a:xfrm>
            <a:off x="231120" y="243720"/>
            <a:ext cx="11724120" cy="63774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4400" b="0" strike="noStrike" spc="-1">
                <a:solidFill>
                  <a:srgbClr val="A6B727"/>
                </a:solidFill>
                <a:latin typeface="Corbel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1143000" y="2057400"/>
            <a:ext cx="9872640" cy="4038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28600" indent="-182880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SzPct val="80000"/>
              <a:buFont typeface="Corbel"/>
              <a:buChar char="•"/>
            </a:pPr>
            <a:r>
              <a:rPr lang="ru-RU" sz="2200" b="0" strike="noStrike" spc="-1">
                <a:solidFill>
                  <a:srgbClr val="A6B727"/>
                </a:solidFill>
                <a:latin typeface="Corbel"/>
              </a:rPr>
              <a:t>Образец текста</a:t>
            </a:r>
          </a:p>
          <a:p>
            <a:pPr marL="457200" lvl="1" indent="-18288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A6B727"/>
              </a:buClr>
              <a:buSzPct val="80000"/>
              <a:buFont typeface="Corbel"/>
              <a:buChar char="•"/>
            </a:pPr>
            <a:r>
              <a:rPr lang="ru-RU" sz="2000" b="0" strike="noStrike" spc="-1">
                <a:solidFill>
                  <a:srgbClr val="A6B727"/>
                </a:solidFill>
                <a:latin typeface="Corbel"/>
              </a:rPr>
              <a:t>Второй уровень</a:t>
            </a:r>
          </a:p>
          <a:p>
            <a:pPr marL="731520" lvl="2" indent="-18288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A6B727"/>
              </a:buClr>
              <a:buSzPct val="80000"/>
              <a:buFont typeface="Corbel"/>
              <a:buChar char="•"/>
            </a:pPr>
            <a:r>
              <a:rPr lang="ru-RU" sz="1800" b="0" strike="noStrike" spc="-1">
                <a:solidFill>
                  <a:srgbClr val="A6B727"/>
                </a:solidFill>
                <a:latin typeface="Corbel"/>
              </a:rPr>
              <a:t>Третий уровень</a:t>
            </a:r>
          </a:p>
          <a:p>
            <a:pPr marL="1005840" lvl="3" indent="-18288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A6B727"/>
              </a:buClr>
              <a:buSzPct val="80000"/>
              <a:buFont typeface="Corbel"/>
              <a:buChar char="•"/>
            </a:pPr>
            <a:r>
              <a:rPr lang="ru-RU" sz="1600" b="0" strike="noStrike" spc="-1">
                <a:solidFill>
                  <a:srgbClr val="A6B727"/>
                </a:solidFill>
                <a:latin typeface="Corbel"/>
              </a:rPr>
              <a:t>Четвертый уровень</a:t>
            </a:r>
          </a:p>
          <a:p>
            <a:pPr marL="1280160" lvl="4" indent="-182880">
              <a:lnSpc>
                <a:spcPct val="90000"/>
              </a:lnSpc>
              <a:spcBef>
                <a:spcPts val="201"/>
              </a:spcBef>
              <a:spcAft>
                <a:spcPts val="400"/>
              </a:spcAft>
              <a:buClr>
                <a:srgbClr val="A6B727"/>
              </a:buClr>
              <a:buSzPct val="80000"/>
              <a:buFont typeface="Corbel"/>
              <a:buChar char="•"/>
            </a:pPr>
            <a:r>
              <a:rPr lang="ru-RU" sz="1600" b="0" strike="noStrike" spc="-1">
                <a:solidFill>
                  <a:srgbClr val="A6B727"/>
                </a:solidFill>
                <a:latin typeface="Corbel"/>
              </a:rPr>
              <a:t>Пятый уровень</a:t>
            </a:r>
          </a:p>
        </p:txBody>
      </p:sp>
      <p:sp>
        <p:nvSpPr>
          <p:cNvPr id="47" name="PlaceHolder 3"/>
          <p:cNvSpPr>
            <a:spLocks noGrp="1"/>
          </p:cNvSpPr>
          <p:nvPr>
            <p:ph type="dt" idx="4"/>
          </p:nvPr>
        </p:nvSpPr>
        <p:spPr>
          <a:xfrm>
            <a:off x="1143000" y="6223680"/>
            <a:ext cx="2328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ru-RU" sz="1200" b="0" strike="noStrike" spc="-1">
                <a:solidFill>
                  <a:srgbClr val="A6B727"/>
                </a:solidFill>
                <a:latin typeface="Corbel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A6B727"/>
                </a:solidFill>
                <a:latin typeface="Corbel"/>
              </a:rPr>
              <a:t>&lt;дата/время&gt;</a:t>
            </a:r>
            <a:endParaRPr lang="ru-RU" sz="1200" b="0" strike="noStrike" spc="-1"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ftr" idx="5"/>
          </p:nvPr>
        </p:nvSpPr>
        <p:spPr>
          <a:xfrm>
            <a:off x="3949200" y="6223680"/>
            <a:ext cx="4717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49" name="PlaceHolder 5"/>
          <p:cNvSpPr>
            <a:spLocks noGrp="1"/>
          </p:cNvSpPr>
          <p:nvPr>
            <p:ph type="sldNum" idx="6"/>
          </p:nvPr>
        </p:nvSpPr>
        <p:spPr>
          <a:xfrm>
            <a:off x="9329400" y="6223680"/>
            <a:ext cx="17056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A6B727"/>
                </a:solidFill>
                <a:latin typeface="Corbe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3A2C9BA-747A-4799-914F-1EF8B4EF2ADE}" type="slidenum">
              <a:rPr lang="ru-RU" sz="1200" b="0" strike="noStrike" spc="-1">
                <a:solidFill>
                  <a:srgbClr val="A6B727"/>
                </a:solidFill>
                <a:latin typeface="Corbel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6"/>
          <p:cNvSpPr/>
          <p:nvPr/>
        </p:nvSpPr>
        <p:spPr>
          <a:xfrm>
            <a:off x="231120" y="243720"/>
            <a:ext cx="11724120" cy="63774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87" name="PlaceHolder 1"/>
          <p:cNvSpPr>
            <a:spLocks noGrp="1"/>
          </p:cNvSpPr>
          <p:nvPr>
            <p:ph type="dt" idx="7"/>
          </p:nvPr>
        </p:nvSpPr>
        <p:spPr>
          <a:xfrm>
            <a:off x="1143000" y="6223680"/>
            <a:ext cx="2328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ru-RU" sz="1200" b="0" strike="noStrike" spc="-1">
                <a:solidFill>
                  <a:srgbClr val="A6B727"/>
                </a:solidFill>
                <a:latin typeface="Corbel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A6B727"/>
                </a:solidFill>
                <a:latin typeface="Corbel"/>
              </a:rPr>
              <a:t>&lt;дата/время&gt;</a:t>
            </a:r>
            <a:endParaRPr lang="ru-RU" sz="1200" b="0" strike="noStrike" spc="-1">
              <a:latin typeface="Times New Roman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ftr" idx="8"/>
          </p:nvPr>
        </p:nvSpPr>
        <p:spPr>
          <a:xfrm>
            <a:off x="3949200" y="6223680"/>
            <a:ext cx="4717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89" name="PlaceHolder 3"/>
          <p:cNvSpPr>
            <a:spLocks noGrp="1"/>
          </p:cNvSpPr>
          <p:nvPr>
            <p:ph type="sldNum" idx="9"/>
          </p:nvPr>
        </p:nvSpPr>
        <p:spPr>
          <a:xfrm>
            <a:off x="9329400" y="6223680"/>
            <a:ext cx="17056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A6B727"/>
                </a:solidFill>
                <a:latin typeface="Corbe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714BFDE1-C5C6-44C1-9CE3-C91BEF7F2154}" type="slidenum">
              <a:rPr lang="ru-RU" sz="1200" b="0" strike="noStrike" spc="-1">
                <a:solidFill>
                  <a:srgbClr val="A6B727"/>
                </a:solidFill>
                <a:latin typeface="Corbel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r>
              <a:rPr lang="ru-RU" sz="1800" b="0" strike="noStrike" spc="-1">
                <a:solidFill>
                  <a:srgbClr val="000000"/>
                </a:solidFill>
                <a:latin typeface="Corbel"/>
              </a:rPr>
              <a:t>Для правки текста заглавия щёлкните мышью</a:t>
            </a:r>
          </a:p>
        </p:txBody>
      </p:sp>
      <p:sp>
        <p:nvSpPr>
          <p:cNvPr id="91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00" b="0" strike="noStrike" spc="-1">
                <a:solidFill>
                  <a:srgbClr val="A6B727"/>
                </a:solidFill>
                <a:latin typeface="Corbe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A6B727"/>
                </a:solidFill>
                <a:latin typeface="Corbe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600" b="0" strike="noStrike" spc="-1">
                <a:solidFill>
                  <a:srgbClr val="A6B727"/>
                </a:solidFill>
                <a:latin typeface="Corbe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600" b="0" strike="noStrike" spc="-1">
                <a:solidFill>
                  <a:srgbClr val="A6B727"/>
                </a:solidFill>
                <a:latin typeface="Corbe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A6B727"/>
                </a:solidFill>
                <a:latin typeface="Corbe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A6B727"/>
                </a:solidFill>
                <a:latin typeface="Corbe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A6B727"/>
                </a:solidFill>
                <a:latin typeface="Corb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B72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Rectangle 6"/>
          <p:cNvSpPr/>
          <p:nvPr/>
        </p:nvSpPr>
        <p:spPr>
          <a:xfrm>
            <a:off x="231120" y="243720"/>
            <a:ext cx="11724120" cy="6377400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</p:sp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4400" b="0" strike="noStrike" spc="-1">
                <a:solidFill>
                  <a:srgbClr val="A6B727"/>
                </a:solidFill>
                <a:latin typeface="Corbel"/>
              </a:rPr>
              <a:t>Образец заголовка</a:t>
            </a:r>
            <a:endParaRPr lang="ru-RU" sz="44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dt" idx="10"/>
          </p:nvPr>
        </p:nvSpPr>
        <p:spPr>
          <a:xfrm>
            <a:off x="1143000" y="6223680"/>
            <a:ext cx="23288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lang="ru-RU" sz="1200" b="0" strike="noStrike" spc="-1">
                <a:solidFill>
                  <a:srgbClr val="A6B727"/>
                </a:solidFill>
                <a:latin typeface="Corbel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lang="ru-RU" sz="1200" b="0" strike="noStrike" spc="-1">
                <a:solidFill>
                  <a:srgbClr val="A6B727"/>
                </a:solidFill>
                <a:latin typeface="Corbel"/>
              </a:rPr>
              <a:t>&lt;дата/время&gt;</a:t>
            </a:r>
            <a:endParaRPr lang="ru-RU" sz="1200" b="0" strike="noStrike" spc="-1">
              <a:latin typeface="Times New Roman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ftr" idx="11"/>
          </p:nvPr>
        </p:nvSpPr>
        <p:spPr>
          <a:xfrm>
            <a:off x="3949200" y="6223680"/>
            <a:ext cx="471744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lang="ru-RU" sz="1400" b="0" strike="noStrike" spc="-1">
                <a:latin typeface="Times New Roman"/>
              </a:defRPr>
            </a:lvl1pPr>
          </a:lstStyle>
          <a:p>
            <a:pPr algn="ctr">
              <a:buNone/>
            </a:pPr>
            <a:r>
              <a:rPr lang="ru-RU" sz="1400" b="0" strike="noStrike" spc="-1">
                <a:latin typeface="Times New Roman"/>
              </a:rPr>
              <a:t>&lt;нижний колонтитул&gt;</a:t>
            </a:r>
          </a:p>
        </p:txBody>
      </p:sp>
      <p:sp>
        <p:nvSpPr>
          <p:cNvPr id="132" name="PlaceHolder 4"/>
          <p:cNvSpPr>
            <a:spLocks noGrp="1"/>
          </p:cNvSpPr>
          <p:nvPr>
            <p:ph type="sldNum" idx="12"/>
          </p:nvPr>
        </p:nvSpPr>
        <p:spPr>
          <a:xfrm>
            <a:off x="9329400" y="6223680"/>
            <a:ext cx="170568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lang="ru-RU" sz="1200" b="0" strike="noStrike" spc="-1">
                <a:solidFill>
                  <a:srgbClr val="A6B727"/>
                </a:solidFill>
                <a:latin typeface="Corbel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8ED04BD4-9D13-4CD5-B409-F06EEB0F2A21}" type="slidenum">
              <a:rPr lang="ru-RU" sz="1200" b="0" strike="noStrike" spc="-1">
                <a:solidFill>
                  <a:srgbClr val="A6B727"/>
                </a:solidFill>
                <a:latin typeface="Corbel"/>
              </a:rPr>
              <a:t>‹#›</a:t>
            </a:fld>
            <a:endParaRPr lang="ru-RU" sz="1200" b="0" strike="noStrike" spc="-1">
              <a:latin typeface="Times New Roman"/>
            </a:endParaRPr>
          </a:p>
        </p:txBody>
      </p:sp>
      <p:sp>
        <p:nvSpPr>
          <p:cNvPr id="133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200" b="0" strike="noStrike" spc="-1">
                <a:solidFill>
                  <a:srgbClr val="A6B727"/>
                </a:solidFill>
                <a:latin typeface="Corbel"/>
              </a:rPr>
              <a:t>Для правки структуры щёлкните мышью</a:t>
            </a:r>
          </a:p>
          <a:p>
            <a:pPr marL="864000" lvl="1" indent="-324000">
              <a:lnSpc>
                <a:spcPct val="9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800" b="0" strike="noStrike" spc="-1">
                <a:solidFill>
                  <a:srgbClr val="A6B727"/>
                </a:solidFill>
                <a:latin typeface="Corbel"/>
              </a:rPr>
              <a:t>Второй уровень структуры</a:t>
            </a:r>
          </a:p>
          <a:p>
            <a:pPr marL="1296000" lvl="2" indent="-288000">
              <a:lnSpc>
                <a:spcPct val="90000"/>
              </a:lnSpc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1600" b="0" strike="noStrike" spc="-1">
                <a:solidFill>
                  <a:srgbClr val="A6B727"/>
                </a:solidFill>
                <a:latin typeface="Corbel"/>
              </a:rPr>
              <a:t>Третий уровень структуры</a:t>
            </a:r>
          </a:p>
          <a:p>
            <a:pPr marL="1728000" lvl="3" indent="-216000">
              <a:lnSpc>
                <a:spcPct val="9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1600" b="0" strike="noStrike" spc="-1">
                <a:solidFill>
                  <a:srgbClr val="A6B727"/>
                </a:solidFill>
                <a:latin typeface="Corbel"/>
              </a:rPr>
              <a:t>Четвёртый уровень структуры</a:t>
            </a:r>
          </a:p>
          <a:p>
            <a:pPr marL="2160000" lvl="4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A6B727"/>
                </a:solidFill>
                <a:latin typeface="Corbel"/>
              </a:rPr>
              <a:t>Пятый уровень структуры</a:t>
            </a:r>
          </a:p>
          <a:p>
            <a:pPr marL="2592000" lvl="5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A6B727"/>
                </a:solidFill>
                <a:latin typeface="Corbel"/>
              </a:rPr>
              <a:t>Шестой уровень структуры</a:t>
            </a:r>
          </a:p>
          <a:p>
            <a:pPr marL="3024000" lvl="6" indent="-216000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solidFill>
                  <a:srgbClr val="A6B727"/>
                </a:solidFill>
                <a:latin typeface="Corbe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2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716760" y="882360"/>
            <a:ext cx="11033280" cy="2042584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/>
          </a:bodyPr>
          <a:lstStyle/>
          <a:p>
            <a:pPr algn="ctr">
              <a:lnSpc>
                <a:spcPct val="85000"/>
              </a:lnSpc>
              <a:buNone/>
            </a:pPr>
            <a:r>
              <a:rPr lang="ru-RU" sz="3600" b="0" strike="noStrike" spc="-1" dirty="0" smtClean="0">
                <a:solidFill>
                  <a:srgbClr val="000000"/>
                </a:solidFill>
                <a:latin typeface="Corbel"/>
              </a:rPr>
              <a:t>Эффективные приемы работы по формированию естественно-научной грамотности школьников на уроках и внеурочных занятиях.</a:t>
            </a:r>
            <a:endParaRPr lang="ru-RU" sz="3600" b="0" strike="noStrike" spc="-1" dirty="0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subTitle"/>
          </p:nvPr>
        </p:nvSpPr>
        <p:spPr>
          <a:xfrm>
            <a:off x="6168008" y="3934800"/>
            <a:ext cx="5413912" cy="19807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77500" lnSpcReduction="20000"/>
          </a:bodyPr>
          <a:lstStyle/>
          <a:p>
            <a:pPr algn="r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ru-RU" sz="2200" b="0" strike="noStrike" spc="-1" dirty="0" smtClean="0">
              <a:solidFill>
                <a:srgbClr val="000000"/>
              </a:solidFill>
              <a:latin typeface="Times New Roman"/>
            </a:endParaRPr>
          </a:p>
          <a:p>
            <a:pPr algn="r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200" b="0" strike="noStrike" spc="-1" dirty="0" smtClean="0">
                <a:solidFill>
                  <a:srgbClr val="000000"/>
                </a:solidFill>
                <a:latin typeface="Times New Roman"/>
              </a:rPr>
              <a:t>Выполнила</a:t>
            </a:r>
            <a:r>
              <a:rPr lang="ru-RU" sz="2200" b="0" strike="noStrike" spc="-1" dirty="0">
                <a:solidFill>
                  <a:srgbClr val="000000"/>
                </a:solidFill>
                <a:latin typeface="Times New Roman"/>
              </a:rPr>
              <a:t>: учитель 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Times New Roman"/>
              </a:rPr>
              <a:t>биологии</a:t>
            </a:r>
          </a:p>
          <a:p>
            <a:pPr algn="r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200" spc="-1" dirty="0" smtClean="0">
                <a:solidFill>
                  <a:srgbClr val="000000"/>
                </a:solidFill>
                <a:latin typeface="Times New Roman"/>
              </a:rPr>
              <a:t>Горбунова Надежда Николаевна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Times New Roman"/>
              </a:rPr>
              <a:t> </a:t>
            </a:r>
          </a:p>
          <a:p>
            <a:pPr algn="r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200" b="0" strike="noStrike" spc="-1" dirty="0" smtClean="0">
                <a:solidFill>
                  <a:srgbClr val="000000"/>
                </a:solidFill>
                <a:latin typeface="Times New Roman"/>
              </a:rPr>
              <a:t>МБОУ «</a:t>
            </a:r>
            <a:r>
              <a:rPr lang="ru-RU" sz="2200" b="0" strike="noStrike" spc="-1" dirty="0" err="1" smtClean="0">
                <a:solidFill>
                  <a:srgbClr val="000000"/>
                </a:solidFill>
                <a:latin typeface="Times New Roman"/>
              </a:rPr>
              <a:t>Чувашскомайн</a:t>
            </a:r>
            <a:r>
              <a:rPr lang="ru-RU" sz="2200" spc="-1" dirty="0" err="1">
                <a:solidFill>
                  <a:srgbClr val="000000"/>
                </a:solidFill>
                <a:latin typeface="Times New Roman"/>
              </a:rPr>
              <a:t>с</a:t>
            </a:r>
            <a:r>
              <a:rPr lang="ru-RU" sz="2200" b="0" strike="noStrike" spc="-1" dirty="0" err="1" smtClean="0">
                <a:solidFill>
                  <a:srgbClr val="000000"/>
                </a:solidFill>
                <a:latin typeface="Times New Roman"/>
              </a:rPr>
              <a:t>кая</a:t>
            </a:r>
            <a:r>
              <a:rPr lang="ru-RU" sz="2200" b="0" strike="noStrike" spc="-1" dirty="0" smtClean="0">
                <a:solidFill>
                  <a:srgbClr val="000000"/>
                </a:solidFill>
                <a:latin typeface="Times New Roman"/>
              </a:rPr>
              <a:t> ООШ»</a:t>
            </a:r>
          </a:p>
          <a:p>
            <a:pPr algn="r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200" b="0" strike="noStrike" spc="-1" dirty="0" smtClean="0">
                <a:solidFill>
                  <a:srgbClr val="000000"/>
                </a:solidFill>
                <a:latin typeface="Times New Roman"/>
              </a:rPr>
              <a:t>       </a:t>
            </a:r>
            <a:r>
              <a:rPr lang="ru-RU" sz="2200" spc="-1" dirty="0" smtClean="0">
                <a:solidFill>
                  <a:srgbClr val="000000"/>
                </a:solidFill>
                <a:latin typeface="Times New Roman"/>
              </a:rPr>
              <a:t>Алексеевского муниципального района</a:t>
            </a:r>
          </a:p>
          <a:p>
            <a:pPr algn="r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2200" spc="-1" dirty="0" smtClean="0">
                <a:solidFill>
                  <a:srgbClr val="000000"/>
                </a:solidFill>
                <a:latin typeface="Times New Roman"/>
              </a:rPr>
              <a:t> Республики Татарстан</a:t>
            </a:r>
            <a:endParaRPr lang="ru-RU" sz="2200" b="0" strike="noStrike" spc="-1" dirty="0">
              <a:latin typeface="Arial"/>
            </a:endParaRPr>
          </a:p>
          <a:p>
            <a:pPr algn="ctr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ru-RU" sz="2200" b="0" strike="noStrike" spc="-1" dirty="0">
              <a:latin typeface="Arial"/>
            </a:endParaRPr>
          </a:p>
        </p:txBody>
      </p:sp>
      <p:pic>
        <p:nvPicPr>
          <p:cNvPr id="178" name="Рисунок 4"/>
          <p:cNvPicPr/>
          <p:nvPr/>
        </p:nvPicPr>
        <p:blipFill>
          <a:blip r:embed="rId2"/>
          <a:stretch/>
        </p:blipFill>
        <p:spPr>
          <a:xfrm>
            <a:off x="1055440" y="3784189"/>
            <a:ext cx="4285711" cy="2642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:\Users\Надежда Горбунова\Desktop\вулкан 5кл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5" y="3018404"/>
            <a:ext cx="6480719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7" y="3216359"/>
            <a:ext cx="5246290" cy="3346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057" y="265196"/>
            <a:ext cx="5246289" cy="295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345" y="260648"/>
            <a:ext cx="6408712" cy="3132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80275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Прямоугольник 4"/>
          <p:cNvSpPr/>
          <p:nvPr/>
        </p:nvSpPr>
        <p:spPr>
          <a:xfrm>
            <a:off x="540360" y="653760"/>
            <a:ext cx="6095520" cy="341486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</a:rPr>
              <a:t>Проведение опыта </a:t>
            </a:r>
            <a:endParaRPr lang="ru-RU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0" strike="noStrike" spc="-1" dirty="0" smtClean="0">
                <a:solidFill>
                  <a:srgbClr val="000000"/>
                </a:solidFill>
                <a:latin typeface="Times New Roman"/>
              </a:rPr>
              <a:t>Лабораторная </a:t>
            </a: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</a:rPr>
              <a:t>работа</a:t>
            </a:r>
            <a:endParaRPr lang="ru-RU" sz="1800" b="0" strike="noStrike" spc="-1" dirty="0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</a:rPr>
              <a:t>«Определение содержание жира в семенах»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</a:rPr>
              <a:t>Задание №1.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</a:rPr>
              <a:t> Положите на бумагу семена подсолнечника, льна (или других масличных культур) и раздавите их. Что появилось на бумаге? Какое вещество выделилось?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1" strike="noStrike" spc="-1" dirty="0">
                <a:solidFill>
                  <a:srgbClr val="000000"/>
                </a:solidFill>
                <a:latin typeface="Times New Roman"/>
              </a:rPr>
              <a:t>Сделайте вывод: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</a:rPr>
              <a:t>Какие органические вещества входят в состав растений?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</a:rPr>
              <a:t> 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 dirty="0">
                <a:solidFill>
                  <a:srgbClr val="000000"/>
                </a:solidFill>
                <a:latin typeface="Times New Roman"/>
              </a:rPr>
              <a:t>Оформите отчет в виде таблицы:</a:t>
            </a:r>
            <a:endParaRPr lang="ru-RU" sz="1800" b="0" strike="noStrike" spc="-1" dirty="0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1800" b="0" strike="noStrike" spc="-1" dirty="0">
              <a:latin typeface="Arial"/>
            </a:endParaRPr>
          </a:p>
        </p:txBody>
      </p:sp>
      <p:graphicFrame>
        <p:nvGraphicFramePr>
          <p:cNvPr id="199" name="Таблица 5"/>
          <p:cNvGraphicFramePr/>
          <p:nvPr/>
        </p:nvGraphicFramePr>
        <p:xfrm>
          <a:off x="411840" y="4642560"/>
          <a:ext cx="6352560" cy="1480680"/>
        </p:xfrm>
        <a:graphic>
          <a:graphicData uri="http://schemas.openxmlformats.org/drawingml/2006/table">
            <a:tbl>
              <a:tblPr/>
              <a:tblGrid>
                <a:gridCol w="748080"/>
                <a:gridCol w="2427840"/>
                <a:gridCol w="1588320"/>
                <a:gridCol w="1588320"/>
              </a:tblGrid>
              <a:tr h="98712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№ опыта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Что делали?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Что наблюдали?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600" b="1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Вывод.</a:t>
                      </a:r>
                      <a:endParaRPr lang="ru-RU" sz="16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DDDDDD"/>
                    </a:solidFill>
                  </a:tcPr>
                </a:tc>
              </a:tr>
              <a:tr h="49356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ru-RU" sz="1100" b="0" strike="noStrike" spc="-1">
                          <a:solidFill>
                            <a:srgbClr val="000000"/>
                          </a:solidFill>
                          <a:latin typeface="Times New Roman"/>
                          <a:ea typeface="Calibri"/>
                        </a:rPr>
                        <a:t> </a:t>
                      </a:r>
                      <a:endParaRPr lang="ru-RU" sz="1100" b="0" strike="noStrike" spc="-1"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200" name="Picture 7" descr="P1188006"/>
          <p:cNvPicPr/>
          <p:nvPr/>
        </p:nvPicPr>
        <p:blipFill>
          <a:blip r:embed="rId2"/>
          <a:stretch/>
        </p:blipFill>
        <p:spPr>
          <a:xfrm>
            <a:off x="6636240" y="507960"/>
            <a:ext cx="2692080" cy="2018880"/>
          </a:xfrm>
          <a:prstGeom prst="rect">
            <a:avLst/>
          </a:prstGeom>
          <a:ln w="9525">
            <a:noFill/>
          </a:ln>
        </p:spPr>
      </p:pic>
      <p:pic>
        <p:nvPicPr>
          <p:cNvPr id="201" name="Picture 8" descr="P1188007"/>
          <p:cNvPicPr/>
          <p:nvPr/>
        </p:nvPicPr>
        <p:blipFill>
          <a:blip r:embed="rId3"/>
          <a:stretch/>
        </p:blipFill>
        <p:spPr>
          <a:xfrm>
            <a:off x="9020160" y="1220040"/>
            <a:ext cx="2692080" cy="2018880"/>
          </a:xfrm>
          <a:prstGeom prst="rect">
            <a:avLst/>
          </a:prstGeom>
          <a:ln w="9525">
            <a:noFill/>
          </a:ln>
        </p:spPr>
      </p:pic>
      <p:pic>
        <p:nvPicPr>
          <p:cNvPr id="202" name="Picture 5" descr="P1188008"/>
          <p:cNvPicPr/>
          <p:nvPr/>
        </p:nvPicPr>
        <p:blipFill>
          <a:blip r:embed="rId4"/>
          <a:stretch/>
        </p:blipFill>
        <p:spPr>
          <a:xfrm>
            <a:off x="7218000" y="3375720"/>
            <a:ext cx="3927240" cy="2945880"/>
          </a:xfrm>
          <a:prstGeom prst="rect">
            <a:avLst/>
          </a:prstGeom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r>
              <a:rPr lang="ru-RU" b="0" i="0" u="none" strike="noStrike" dirty="0" smtClean="0">
                <a:solidFill>
                  <a:srgbClr val="000000"/>
                </a:solidFill>
                <a:effectLst/>
                <a:latin typeface="Times New Roman"/>
              </a:rPr>
              <a:t> </a:t>
            </a:r>
            <a:endParaRPr lang="ru-RU" dirty="0"/>
          </a:p>
        </p:txBody>
      </p:sp>
      <p:pic>
        <p:nvPicPr>
          <p:cNvPr id="4" name="Picture 8" descr="http://cdn01.ru/files/users/images/42/83/4283dbe9c05e32944d3c1ff180bc515c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84" y="620688"/>
            <a:ext cx="4032448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 descr="http://cdn01.ru/files/users/images/11/d4/11d424133963303dab8afce940f85d7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4208" y="620688"/>
            <a:ext cx="3600400" cy="59420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4272" y="620689"/>
            <a:ext cx="3240360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64860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Прямоугольник 1"/>
          <p:cNvSpPr/>
          <p:nvPr/>
        </p:nvSpPr>
        <p:spPr>
          <a:xfrm>
            <a:off x="1125360" y="1247040"/>
            <a:ext cx="4904280" cy="31082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Задание №2.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</a:rPr>
              <a:t>Возьмите небольшой кусочек клубня картофеля. Нанесите 3-4 капли йода на срез клубня, изменение цвета йода на синий свидетельствует о присутствии органического вещества крахмала.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000" b="1" strike="noStrike" spc="-1">
                <a:solidFill>
                  <a:srgbClr val="000000"/>
                </a:solidFill>
                <a:latin typeface="Times New Roman"/>
              </a:rPr>
              <a:t>Сделайте вывод: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2000" b="0" strike="noStrike" spc="-1">
                <a:solidFill>
                  <a:srgbClr val="000000"/>
                </a:solidFill>
                <a:latin typeface="Times New Roman"/>
              </a:rPr>
              <a:t> Какое вещество проявляется при реакции крахмала с йодом?</a:t>
            </a:r>
            <a:endParaRPr lang="ru-RU" sz="20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lang="ru-RU" sz="1800" b="0" strike="noStrike" spc="-1">
                <a:solidFill>
                  <a:srgbClr val="000000"/>
                </a:solidFill>
                <a:latin typeface="Corbel"/>
              </a:rPr>
              <a:t> </a:t>
            </a:r>
            <a:endParaRPr lang="ru-RU" sz="1800" b="0" strike="noStrike" spc="-1">
              <a:latin typeface="Arial"/>
            </a:endParaRPr>
          </a:p>
        </p:txBody>
      </p:sp>
      <p:pic>
        <p:nvPicPr>
          <p:cNvPr id="204" name="Picture 7" descr="P1187996"/>
          <p:cNvPicPr/>
          <p:nvPr/>
        </p:nvPicPr>
        <p:blipFill>
          <a:blip r:embed="rId2"/>
          <a:stretch/>
        </p:blipFill>
        <p:spPr>
          <a:xfrm>
            <a:off x="4683960" y="4009680"/>
            <a:ext cx="2692080" cy="2018880"/>
          </a:xfrm>
          <a:prstGeom prst="rect">
            <a:avLst/>
          </a:prstGeom>
          <a:ln w="0">
            <a:noFill/>
          </a:ln>
        </p:spPr>
      </p:pic>
      <p:pic>
        <p:nvPicPr>
          <p:cNvPr id="205" name="Picture 8" descr="P1188000"/>
          <p:cNvPicPr/>
          <p:nvPr/>
        </p:nvPicPr>
        <p:blipFill>
          <a:blip r:embed="rId3"/>
          <a:stretch/>
        </p:blipFill>
        <p:spPr>
          <a:xfrm>
            <a:off x="8242200" y="4009680"/>
            <a:ext cx="2692080" cy="2018880"/>
          </a:xfrm>
          <a:prstGeom prst="rect">
            <a:avLst/>
          </a:prstGeom>
          <a:ln w="0">
            <a:noFill/>
          </a:ln>
        </p:spPr>
      </p:pic>
      <p:pic>
        <p:nvPicPr>
          <p:cNvPr id="206" name="Picture 5" descr="P1188005"/>
          <p:cNvPicPr/>
          <p:nvPr/>
        </p:nvPicPr>
        <p:blipFill>
          <a:blip r:embed="rId4"/>
          <a:stretch/>
        </p:blipFill>
        <p:spPr>
          <a:xfrm>
            <a:off x="7376400" y="625320"/>
            <a:ext cx="3927240" cy="2945880"/>
          </a:xfrm>
          <a:prstGeom prst="rect">
            <a:avLst/>
          </a:prstGeom>
          <a:ln w="0">
            <a:noFill/>
          </a:ln>
        </p:spPr>
      </p:pic>
      <p:sp>
        <p:nvSpPr>
          <p:cNvPr id="207" name="Прямоугольник 5"/>
          <p:cNvSpPr/>
          <p:nvPr/>
        </p:nvSpPr>
        <p:spPr>
          <a:xfrm>
            <a:off x="623520" y="528120"/>
            <a:ext cx="6494760" cy="5464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5720">
              <a:lnSpc>
                <a:spcPct val="100000"/>
              </a:lnSpc>
              <a:buNone/>
              <a:tabLst>
                <a:tab pos="0" algn="l"/>
              </a:tabLst>
            </a:pPr>
            <a:r>
              <a:rPr lang="ru-RU" sz="3000" b="0" i="1" strike="noStrike" spc="-1">
                <a:solidFill>
                  <a:srgbClr val="000000"/>
                </a:solidFill>
                <a:latin typeface="Times New Roman"/>
              </a:rPr>
              <a:t>2. Домашние опыты, эксперименты. </a:t>
            </a:r>
            <a:endParaRPr lang="ru-RU" sz="30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09480" y="548680"/>
            <a:ext cx="10972440" cy="5033120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YS Text"/>
                <a:ea typeface="Times New Roman"/>
                <a:cs typeface="Times New Roman"/>
              </a:rPr>
              <a:t>Задание 1. </a:t>
            </a:r>
            <a:endParaRPr lang="ru-RU" sz="20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rgbClr val="000000"/>
                </a:solidFill>
                <a:effectLst/>
                <a:latin typeface="YS Text"/>
                <a:ea typeface="Times New Roman"/>
                <a:cs typeface="Times New Roman"/>
              </a:rPr>
              <a:t> </a:t>
            </a:r>
            <a:endParaRPr lang="ru-RU" sz="20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Все перечисленные ниже признаки, кроме двух, используются для описания изображённой на рисунке клетки. Определите два признака, «выпадающих» из общего списка, и запишите в таблицу цифры, под которыми они указаны. 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1) наличие хлоропластов                                        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2) наличие </a:t>
            </a:r>
            <a:r>
              <a:rPr lang="ru-RU" sz="2400" b="1" dirty="0" err="1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гликокаликса</a:t>
            </a: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 </a:t>
            </a:r>
            <a:endParaRPr lang="ru-RU" sz="2400" b="1" dirty="0" smtClean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3) способность к фотосинтезу 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b="1" dirty="0" smtClean="0">
                <a:solidFill>
                  <a:srgbClr val="FF0000"/>
                </a:solidFill>
                <a:effectLst/>
                <a:latin typeface="Times New Roman"/>
                <a:ea typeface="Calibri"/>
                <a:cs typeface="Times New Roman"/>
              </a:rPr>
              <a:t>4) способность к фагоцитозу </a:t>
            </a:r>
            <a:endParaRPr lang="ru-RU" sz="2400" b="1" dirty="0" smtClean="0">
              <a:solidFill>
                <a:srgbClr val="FF0000"/>
              </a:solidFill>
              <a:effectLst/>
              <a:latin typeface="Calibri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r>
              <a:rPr lang="ru-RU" sz="2400" dirty="0" smtClean="0">
                <a:effectLst/>
                <a:latin typeface="Times New Roman"/>
                <a:ea typeface="Calibri"/>
                <a:cs typeface="Times New Roman"/>
              </a:rPr>
              <a:t>5) способность к биосинтезу белка</a:t>
            </a:r>
            <a:endParaRPr lang="ru-RU" sz="2400" dirty="0" smtClean="0">
              <a:effectLst/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3341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1384" y="2055547"/>
            <a:ext cx="11305256" cy="2109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Задания №2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b="1" dirty="0" smtClean="0">
                <a:latin typeface="Times New Roman"/>
                <a:ea typeface="Times New Roman"/>
                <a:cs typeface="Times New Roman"/>
              </a:rPr>
              <a:t>ОТ­ЛИ­ЧИЕ </a:t>
            </a:r>
            <a:r>
              <a:rPr lang="ru-RU" sz="1200" b="1" dirty="0">
                <a:latin typeface="Times New Roman"/>
                <a:ea typeface="Times New Roman"/>
                <a:cs typeface="Times New Roman"/>
              </a:rPr>
              <a:t>РАС­ТИ­ТЕЛЬ­НОЙ КЛЕТ­КИ ОТ ЖИ­ВОТ­НОЙ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1200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Рас­ти­тель­ная клет­ка, в от­ли­чие от жи­вот­ной, имеет ___________ (А), ко­то­рые у ста­рых кле­ток ___________(Б) и вы­тес­ня­ют ядро клет­ки из цен­тра к её обо­лоч­ке. В кле­точ­ном соке могут на­хо­дить­ся ___________ (В), ко­то­рые при­да­ют ей синюю, фи­о­ле­то­вую, ма­ли­но­вую окрас­ку и др. Обо­лоч­ка рас­ти­тель­ной клет­ки пре­иму­ще­ствен­но со­сто­ит из ___________ (Г).</a:t>
            </a:r>
            <a:endParaRPr lang="ru-RU" sz="1600" dirty="0">
              <a:effectLst/>
              <a:latin typeface="Calibri"/>
              <a:ea typeface="Calibri"/>
              <a:cs typeface="Times New Roman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875092"/>
              </p:ext>
            </p:extLst>
          </p:nvPr>
        </p:nvGraphicFramePr>
        <p:xfrm>
          <a:off x="1127448" y="4149080"/>
          <a:ext cx="7920880" cy="1567053"/>
        </p:xfrm>
        <a:graphic>
          <a:graphicData uri="http://schemas.openxmlformats.org/drawingml/2006/table">
            <a:tbl>
              <a:tblPr firstRow="1" firstCol="1" bandRow="1"/>
              <a:tblGrid>
                <a:gridCol w="1962218"/>
                <a:gridCol w="1625078"/>
                <a:gridCol w="2299358"/>
                <a:gridCol w="2034226"/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1) хло­ро­пласт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2) ва­ку­оль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3) пиг­мент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4) ми­то­хон­дрия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15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5) сли­ва­ют­ся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6) рас­па­да­ют­ся</a:t>
                      </a:r>
                      <a:endParaRPr lang="ru-RU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7) цел­лю­ло­за</a:t>
                      </a:r>
                      <a:endParaRPr lang="ru-RU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8) </a:t>
                      </a:r>
                      <a:r>
                        <a:rPr lang="ru-RU" sz="1600" dirty="0" smtClean="0">
                          <a:effectLst/>
                          <a:latin typeface="Times New Roman"/>
                          <a:ea typeface="Times New Roman"/>
                          <a:cs typeface="Times New Roman"/>
                        </a:rPr>
                        <a:t>глю­ко­за 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indent="0" defTabSz="91440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А-2, Б-5, В-3, Г-7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 smtClean="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3162300" y="3396863"/>
            <a:ext cx="703815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ПЕ­РЕ­ЧЕНЬ ТЕР­МИ­НОВ: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216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indent="238125"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effectLst/>
                <a:latin typeface="Times New Roman"/>
                <a:ea typeface="Times New Roman"/>
                <a:cs typeface="Times New Roman"/>
              </a:rPr>
              <a:t>Задания №3   </a:t>
            </a:r>
            <a:r>
              <a:rPr lang="ru-RU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  <a:cs typeface="Times New Roman"/>
              </a:rPr>
              <a:t>Установите соответствие между характеристиками и типами клеток: к каждой позиции, данной в первом столбце, подберите соответствующую позицию из второго столбца.</a:t>
            </a:r>
            <a:r>
              <a:rPr lang="ru-RU" sz="1600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sz="1600" dirty="0" smtClean="0">
                <a:effectLst/>
                <a:latin typeface="Calibri"/>
                <a:ea typeface="Calibri"/>
                <a:cs typeface="Times New Roman"/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0926372"/>
              </p:ext>
            </p:extLst>
          </p:nvPr>
        </p:nvGraphicFramePr>
        <p:xfrm>
          <a:off x="695400" y="2132856"/>
          <a:ext cx="8640960" cy="162458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870064"/>
                <a:gridCol w="112889"/>
                <a:gridCol w="3658007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ХАРАКТЕРИСТИКИ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 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ТИПЫ КЛЕТОК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</a:tr>
              <a:tr h="0">
                <a:tc>
                  <a:txBody>
                    <a:bodyPr/>
                    <a:lstStyle/>
                    <a:p>
                      <a:pPr indent="238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А) имеет </a:t>
                      </a:r>
                      <a:r>
                        <a:rPr lang="ru-RU" sz="1200" dirty="0" err="1">
                          <a:effectLst/>
                        </a:rPr>
                        <a:t>гликокаликс</a:t>
                      </a:r>
                      <a:endParaRPr lang="ru-RU" sz="1100" dirty="0">
                        <a:effectLst/>
                      </a:endParaRPr>
                    </a:p>
                    <a:p>
                      <a:pPr indent="238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Б) поддерживает форму клетки с помощью тургора</a:t>
                      </a:r>
                      <a:endParaRPr lang="ru-RU" sz="1100" dirty="0">
                        <a:effectLst/>
                      </a:endParaRPr>
                    </a:p>
                    <a:p>
                      <a:pPr indent="238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В) содержит пластиды</a:t>
                      </a:r>
                      <a:endParaRPr lang="ru-RU" sz="1100" dirty="0">
                        <a:effectLst/>
                      </a:endParaRPr>
                    </a:p>
                    <a:p>
                      <a:pPr indent="238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Г) способна к изменению формы клетки</a:t>
                      </a:r>
                      <a:endParaRPr lang="ru-RU" sz="1100" dirty="0">
                        <a:effectLst/>
                      </a:endParaRPr>
                    </a:p>
                    <a:p>
                      <a:pPr indent="238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Д) запасает углеводы в форме гликогена</a:t>
                      </a:r>
                      <a:endParaRPr lang="ru-RU" sz="1100" dirty="0">
                        <a:effectLst/>
                      </a:endParaRPr>
                    </a:p>
                    <a:p>
                      <a:pPr indent="238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Е) имеет крупную центральную вакуоль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Bef>
                          <a:spcPts val="375"/>
                        </a:spcBef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 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 anchor="ctr"/>
                </a:tc>
                <a:tc>
                  <a:txBody>
                    <a:bodyPr/>
                    <a:lstStyle/>
                    <a:p>
                      <a:pPr indent="238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1) животная</a:t>
                      </a:r>
                      <a:endParaRPr lang="ru-RU" sz="1100" dirty="0">
                        <a:effectLst/>
                      </a:endParaRPr>
                    </a:p>
                    <a:p>
                      <a:pPr indent="23812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2) растительная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8100" marR="38100" marT="38100" marB="38100"/>
                </a:tc>
              </a:tr>
            </a:tbl>
          </a:graphicData>
        </a:graphic>
      </p:graphicFrame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7922046"/>
              </p:ext>
            </p:extLst>
          </p:nvPr>
        </p:nvGraphicFramePr>
        <p:xfrm>
          <a:off x="2351584" y="4077072"/>
          <a:ext cx="4965839" cy="1414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7425"/>
                <a:gridCol w="828759"/>
                <a:gridCol w="792088"/>
                <a:gridCol w="861427"/>
                <a:gridCol w="827425"/>
                <a:gridCol w="828715"/>
              </a:tblGrid>
              <a:tr h="282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>
                          <a:solidFill>
                            <a:schemeClr val="tx1"/>
                          </a:solidFill>
                          <a:effectLst/>
                        </a:rPr>
                        <a:t>А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chemeClr val="tx1"/>
                          </a:solidFill>
                          <a:effectLst/>
                        </a:rPr>
                        <a:t>Б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chemeClr val="tx1"/>
                          </a:solidFill>
                          <a:effectLst/>
                        </a:rPr>
                        <a:t>В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chemeClr val="tx1"/>
                          </a:solidFill>
                          <a:effectLst/>
                        </a:rPr>
                        <a:t>Г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>
                          <a:solidFill>
                            <a:schemeClr val="tx1"/>
                          </a:solidFill>
                          <a:effectLst/>
                        </a:rPr>
                        <a:t>Д</a:t>
                      </a:r>
                      <a:endParaRPr lang="ru-RU" sz="11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50" dirty="0" smtClean="0">
                          <a:solidFill>
                            <a:schemeClr val="tx1"/>
                          </a:solidFill>
                          <a:effectLst/>
                        </a:rPr>
                        <a:t>Е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20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20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20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2000" b="1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 smtClean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9709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424" y="1340766"/>
            <a:ext cx="9433048" cy="2702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42782"/>
              </p:ext>
            </p:extLst>
          </p:nvPr>
        </p:nvGraphicFramePr>
        <p:xfrm>
          <a:off x="4151784" y="4221397"/>
          <a:ext cx="2442845" cy="9183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7035"/>
                <a:gridCol w="407035"/>
                <a:gridCol w="407035"/>
                <a:gridCol w="407035"/>
                <a:gridCol w="407035"/>
                <a:gridCol w="407670"/>
              </a:tblGrid>
              <a:tr h="18415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А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</a:rPr>
                        <a:t>Б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</a:rPr>
                        <a:t>В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</a:rPr>
                        <a:t>Г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chemeClr val="tx1"/>
                          </a:solidFill>
                          <a:effectLst/>
                        </a:rPr>
                        <a:t>Д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chemeClr val="tx1"/>
                          </a:solidFill>
                          <a:effectLst/>
                        </a:rPr>
                        <a:t>Е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340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28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ru-RU" sz="28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FF0000"/>
                          </a:solidFill>
                          <a:effectLst/>
                        </a:rPr>
                        <a:t>3</a:t>
                      </a:r>
                      <a:endParaRPr lang="ru-RU" sz="28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28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ru-RU" sz="28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</a:rPr>
                        <a:t>1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8776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5400" y="799050"/>
            <a:ext cx="10873208" cy="589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600" b="1" dirty="0">
                <a:latin typeface="Times New Roman"/>
                <a:ea typeface="Times New Roman"/>
                <a:cs typeface="Times New Roman"/>
              </a:rPr>
              <a:t> 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b="1" dirty="0">
                <a:solidFill>
                  <a:srgbClr val="FF0000"/>
                </a:solidFill>
                <a:latin typeface="Times New Roman"/>
                <a:ea typeface="Times New Roman"/>
                <a:cs typeface="Times New Roman"/>
              </a:rPr>
              <a:t>Задание 5.</a:t>
            </a:r>
            <a:endParaRPr lang="ru-RU" sz="16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400" dirty="0">
                <a:latin typeface="Times New Roman"/>
                <a:ea typeface="Times New Roman"/>
                <a:cs typeface="Times New Roman"/>
              </a:rPr>
              <a:t>Найдите три ошибки в приведённом тексте. Укажите номера предложений, в которых они сделаны, исправьте их. 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1. Растения, как и другие организмы, имеют клеточное строение, питаются, дышат, растут, размножаются. 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2. Как представители одного царства растения имеют признаки, отличающие их от других царств. 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3. Клетки растений имеют клеточную стенку, состоящую из целлюлозы, пластиды, вакуоли с клеточным соком. 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4. В клетках высших растений имеются центриоли. </a:t>
            </a:r>
            <a:br>
              <a:rPr lang="ru-RU" sz="2400" dirty="0">
                <a:latin typeface="Times New Roman"/>
                <a:ea typeface="Times New Roman"/>
                <a:cs typeface="Times New Roman"/>
              </a:rPr>
            </a:br>
            <a:r>
              <a:rPr lang="ru-RU" sz="2400" dirty="0">
                <a:latin typeface="Times New Roman"/>
                <a:ea typeface="Times New Roman"/>
                <a:cs typeface="Times New Roman"/>
              </a:rPr>
              <a:t>5. В растительных клетках синтез АТФ осуществляется в лизосомах.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 6. Запасным питательным веществом в клетках растений является гликоген. </a:t>
            </a:r>
            <a:endParaRPr lang="ru-RU" sz="2400" dirty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400" dirty="0">
                <a:latin typeface="Times New Roman"/>
                <a:ea typeface="Times New Roman"/>
                <a:cs typeface="Times New Roman"/>
              </a:rPr>
              <a:t>7. По способу питания большинство растений автотрофы.</a:t>
            </a:r>
            <a:endParaRPr lang="ru-RU" sz="2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2870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Надежда Горбунова\Desktop\slide-1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376" y="332656"/>
            <a:ext cx="11233248" cy="6264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670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PlaceHolder 1"/>
          <p:cNvSpPr>
            <a:spLocks noGrp="1"/>
          </p:cNvSpPr>
          <p:nvPr>
            <p:ph type="title"/>
          </p:nvPr>
        </p:nvSpPr>
        <p:spPr>
          <a:xfrm>
            <a:off x="1143000" y="609480"/>
            <a:ext cx="9875160" cy="205020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  <a:buNone/>
            </a:pPr>
            <a:r>
              <a:rPr lang="ru-RU" sz="3500" b="0" strike="noStrike" spc="-1">
                <a:solidFill>
                  <a:srgbClr val="000000"/>
                </a:solidFill>
                <a:latin typeface="Times New Roman"/>
              </a:rPr>
              <a:t>Требования Федеральных государственных образовательных стандартов третьего поколения, которые вступили в силу с 1 сентября 2022 года </a:t>
            </a:r>
            <a:endParaRPr lang="ru-RU" sz="35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0" name="PlaceHolder 2"/>
          <p:cNvSpPr>
            <a:spLocks noGrp="1"/>
          </p:cNvSpPr>
          <p:nvPr>
            <p:ph/>
          </p:nvPr>
        </p:nvSpPr>
        <p:spPr>
          <a:xfrm>
            <a:off x="1143000" y="2992680"/>
            <a:ext cx="9872640" cy="31032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/>
          </a:bodyPr>
          <a:lstStyle/>
          <a:p>
            <a:pPr marL="4572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3500" b="0" strike="noStrike" spc="-1">
                <a:solidFill>
                  <a:srgbClr val="000000"/>
                </a:solidFill>
                <a:latin typeface="Times New Roman"/>
              </a:rPr>
              <a:t>     Появление нового понятия </a:t>
            </a:r>
            <a:endParaRPr lang="ru-RU" sz="3500" b="0" strike="noStrike" spc="-1">
              <a:solidFill>
                <a:srgbClr val="A6B727"/>
              </a:solidFill>
              <a:latin typeface="Corbel"/>
            </a:endParaRPr>
          </a:p>
          <a:p>
            <a:pPr marL="4572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ru-RU" sz="3500" b="0" strike="noStrike" spc="-1">
              <a:solidFill>
                <a:srgbClr val="A6B727"/>
              </a:solidFill>
              <a:latin typeface="Corbel"/>
            </a:endParaRPr>
          </a:p>
          <a:p>
            <a:pPr marL="4572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3600" b="0" strike="noStrike" spc="-1">
                <a:solidFill>
                  <a:srgbClr val="C00000"/>
                </a:solidFill>
                <a:latin typeface="Times New Roman"/>
              </a:rPr>
              <a:t>«функциональная грамотность»</a:t>
            </a:r>
            <a:endParaRPr lang="ru-RU" sz="3600" b="0" strike="noStrike" spc="-1">
              <a:solidFill>
                <a:srgbClr val="A6B727"/>
              </a:solidFill>
              <a:latin typeface="Corbel"/>
            </a:endParaRPr>
          </a:p>
          <a:p>
            <a:pPr marL="45720" algn="ctr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ru-RU" sz="3500" b="0" strike="noStrike" spc="-1">
              <a:solidFill>
                <a:srgbClr val="A6B727"/>
              </a:solidFill>
              <a:latin typeface="Corbel"/>
            </a:endParaRPr>
          </a:p>
        </p:txBody>
      </p:sp>
      <p:pic>
        <p:nvPicPr>
          <p:cNvPr id="181" name="Рисунок 3"/>
          <p:cNvPicPr/>
          <p:nvPr/>
        </p:nvPicPr>
        <p:blipFill>
          <a:blip r:embed="rId2"/>
          <a:stretch/>
        </p:blipFill>
        <p:spPr>
          <a:xfrm>
            <a:off x="7557480" y="2427840"/>
            <a:ext cx="4232160" cy="42321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PlaceHolder 1"/>
          <p:cNvSpPr>
            <a:spLocks noGrp="1"/>
          </p:cNvSpPr>
          <p:nvPr>
            <p:ph type="title"/>
          </p:nvPr>
        </p:nvSpPr>
        <p:spPr>
          <a:xfrm>
            <a:off x="1057680" y="2327400"/>
            <a:ext cx="9875160" cy="1356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4400" b="1" strike="noStrike" spc="-1">
                <a:solidFill>
                  <a:srgbClr val="000000"/>
                </a:solidFill>
                <a:latin typeface="Times New Roman"/>
              </a:rPr>
              <a:t>Спасибо за внимание!</a:t>
            </a:r>
            <a:endParaRPr lang="ru-RU" sz="4400" b="0" strike="noStrike" spc="-1">
              <a:solidFill>
                <a:srgbClr val="000000"/>
              </a:solidFill>
              <a:latin typeface="Corbe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1143000" y="720360"/>
            <a:ext cx="9875160" cy="12452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 fontScale="90000"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4400" b="0" strike="noStrike" spc="-1">
                <a:solidFill>
                  <a:srgbClr val="000000"/>
                </a:solidFill>
                <a:latin typeface="Times New Roman"/>
              </a:rPr>
              <a:t>В функциональную грамотность входят 6 направлений: </a:t>
            </a:r>
            <a:r>
              <a:rPr sz="4400"/>
              <a:t/>
            </a:r>
            <a:br>
              <a:rPr sz="4400"/>
            </a:br>
            <a:endParaRPr lang="ru-RU" sz="44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/>
          </p:nvPr>
        </p:nvSpPr>
        <p:spPr>
          <a:xfrm>
            <a:off x="1143000" y="2057400"/>
            <a:ext cx="9872640" cy="403812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560160" indent="-514440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SzPct val="80000"/>
              <a:buFont typeface="Corbel"/>
              <a:buAutoNum type="arabicPeriod"/>
            </a:pPr>
            <a:r>
              <a:rPr lang="ru-RU" sz="3500" strike="noStrike" spc="-1" dirty="0">
                <a:solidFill>
                  <a:srgbClr val="000000"/>
                </a:solidFill>
                <a:latin typeface="Times New Roman"/>
              </a:rPr>
              <a:t>читательская грамотность, </a:t>
            </a:r>
            <a:endParaRPr lang="ru-RU" sz="3500" strike="noStrike" spc="-1" dirty="0">
              <a:solidFill>
                <a:srgbClr val="A6B727"/>
              </a:solidFill>
              <a:latin typeface="Corbel"/>
            </a:endParaRPr>
          </a:p>
          <a:p>
            <a:pPr marL="560160" indent="-514440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SzPct val="80000"/>
              <a:buFont typeface="Corbel"/>
              <a:buAutoNum type="arabicPeriod"/>
            </a:pPr>
            <a:r>
              <a:rPr lang="ru-RU" sz="3500" strike="noStrike" spc="-1" dirty="0">
                <a:solidFill>
                  <a:srgbClr val="000000"/>
                </a:solidFill>
                <a:latin typeface="Times New Roman"/>
              </a:rPr>
              <a:t>математическая грамотность, </a:t>
            </a:r>
            <a:endParaRPr lang="ru-RU" sz="3500" strike="noStrike" spc="-1" dirty="0">
              <a:solidFill>
                <a:srgbClr val="A6B727"/>
              </a:solidFill>
              <a:latin typeface="Corbel"/>
            </a:endParaRPr>
          </a:p>
          <a:p>
            <a:pPr marL="560160" indent="-514440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SzPct val="80000"/>
              <a:buFont typeface="Corbel"/>
              <a:buAutoNum type="arabicPeriod"/>
            </a:pPr>
            <a:r>
              <a:rPr lang="ru-RU" sz="3500" b="1" strike="noStrike" spc="-1" dirty="0">
                <a:solidFill>
                  <a:srgbClr val="000000"/>
                </a:solidFill>
                <a:latin typeface="Times New Roman"/>
              </a:rPr>
              <a:t>естественнонаучная грамотность, </a:t>
            </a:r>
            <a:endParaRPr lang="ru-RU" sz="3500" b="0" strike="noStrike" spc="-1" dirty="0">
              <a:solidFill>
                <a:srgbClr val="A6B727"/>
              </a:solidFill>
              <a:latin typeface="Corbel"/>
            </a:endParaRPr>
          </a:p>
          <a:p>
            <a:pPr marL="560160" indent="-514440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SzPct val="80000"/>
              <a:buFont typeface="Corbel"/>
              <a:buAutoNum type="arabicPeriod"/>
            </a:pPr>
            <a:r>
              <a:rPr lang="ru-RU" sz="3500" strike="noStrike" spc="-1" dirty="0">
                <a:solidFill>
                  <a:srgbClr val="000000"/>
                </a:solidFill>
                <a:latin typeface="Times New Roman"/>
              </a:rPr>
              <a:t>глобальные компетентности, </a:t>
            </a:r>
            <a:endParaRPr lang="ru-RU" sz="3500" strike="noStrike" spc="-1" dirty="0">
              <a:solidFill>
                <a:srgbClr val="A6B727"/>
              </a:solidFill>
              <a:latin typeface="Corbel"/>
            </a:endParaRPr>
          </a:p>
          <a:p>
            <a:pPr marL="560160" indent="-514440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SzPct val="80000"/>
              <a:buFont typeface="Corbel"/>
              <a:buAutoNum type="arabicPeriod"/>
            </a:pPr>
            <a:r>
              <a:rPr lang="ru-RU" sz="3500" strike="noStrike" spc="-1" dirty="0">
                <a:solidFill>
                  <a:srgbClr val="000000"/>
                </a:solidFill>
                <a:latin typeface="Times New Roman"/>
              </a:rPr>
              <a:t>финансовая грамотность, </a:t>
            </a:r>
            <a:endParaRPr lang="ru-RU" sz="3500" strike="noStrike" spc="-1" dirty="0">
              <a:solidFill>
                <a:srgbClr val="A6B727"/>
              </a:solidFill>
              <a:latin typeface="Corbel"/>
            </a:endParaRPr>
          </a:p>
          <a:p>
            <a:pPr marL="560160" indent="-514440">
              <a:lnSpc>
                <a:spcPct val="90000"/>
              </a:lnSpc>
              <a:spcBef>
                <a:spcPts val="1400"/>
              </a:spcBef>
              <a:buClr>
                <a:srgbClr val="A6B727"/>
              </a:buClr>
              <a:buSzPct val="80000"/>
              <a:buFont typeface="Corbel"/>
              <a:buAutoNum type="arabicPeriod"/>
            </a:pPr>
            <a:r>
              <a:rPr lang="ru-RU" sz="3500" strike="noStrike" spc="-1" dirty="0">
                <a:solidFill>
                  <a:srgbClr val="000000"/>
                </a:solidFill>
                <a:latin typeface="Times New Roman"/>
              </a:rPr>
              <a:t>креативное мышление</a:t>
            </a:r>
            <a:r>
              <a:rPr lang="ru-RU" sz="2200" strike="noStrike" spc="-1" dirty="0">
                <a:solidFill>
                  <a:srgbClr val="000000"/>
                </a:solidFill>
                <a:latin typeface="Corbel"/>
              </a:rPr>
              <a:t>.</a:t>
            </a:r>
            <a:endParaRPr lang="ru-RU" sz="2200" strike="noStrike" spc="-1" dirty="0">
              <a:solidFill>
                <a:srgbClr val="A6B727"/>
              </a:solidFill>
              <a:latin typeface="Corbel"/>
            </a:endParaRPr>
          </a:p>
          <a:p>
            <a:pPr>
              <a:lnSpc>
                <a:spcPct val="90000"/>
              </a:lnSpc>
              <a:spcBef>
                <a:spcPts val="1400"/>
              </a:spcBef>
              <a:buNone/>
            </a:pPr>
            <a:endParaRPr lang="ru-RU" sz="2200" b="0" strike="noStrike" spc="-1" dirty="0">
              <a:solidFill>
                <a:srgbClr val="A6B727"/>
              </a:solidFill>
              <a:latin typeface="Corbel"/>
            </a:endParaRPr>
          </a:p>
        </p:txBody>
      </p:sp>
      <p:pic>
        <p:nvPicPr>
          <p:cNvPr id="184" name="Рисунок 3"/>
          <p:cNvPicPr/>
          <p:nvPr/>
        </p:nvPicPr>
        <p:blipFill>
          <a:blip r:embed="rId2"/>
          <a:stretch/>
        </p:blipFill>
        <p:spPr>
          <a:xfrm>
            <a:off x="8842680" y="2365920"/>
            <a:ext cx="2864160" cy="28728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1151640" y="529920"/>
            <a:ext cx="9875160" cy="10850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sz="4400" b="1" strike="noStrike" spc="-1">
                <a:solidFill>
                  <a:srgbClr val="000000"/>
                </a:solidFill>
                <a:latin typeface="Times New Roman"/>
              </a:rPr>
              <a:t>Естественнонаучная грамотность</a:t>
            </a:r>
            <a:endParaRPr lang="ru-RU" sz="4400" b="0" strike="noStrike" spc="-1">
              <a:solidFill>
                <a:srgbClr val="000000"/>
              </a:solidFill>
              <a:latin typeface="Corbe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/>
          </p:nvPr>
        </p:nvSpPr>
        <p:spPr>
          <a:xfrm>
            <a:off x="2723590" y="1914120"/>
            <a:ext cx="8292049" cy="41814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rmAutofit fontScale="88500" lnSpcReduction="20000"/>
          </a:bodyPr>
          <a:lstStyle/>
          <a:p>
            <a:pPr marL="4572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r>
              <a:rPr lang="ru-RU" sz="36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3600" b="1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Естественнонаучная грамотность </a:t>
            </a:r>
            <a:r>
              <a:rPr lang="ru-RU" sz="3600" b="0" strike="noStrike" spc="-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это способность учащихся использовать естественнонаучные знания для отбора в реальных жизненных ситуациях тех проблем, которые могут быть исследованы и решены с помощью научных методов, для получения выводов, основанных на наблюдениях и экспериментах, необходимых для понимания окружающего мира и тех изменений, которые вносит в него деятельность человека, а также для принятия соответствующих решений».</a:t>
            </a:r>
            <a:endParaRPr lang="ru-RU" sz="3600" b="0" strike="noStrike" spc="-1" dirty="0">
              <a:solidFill>
                <a:srgbClr val="A6B72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">
              <a:lnSpc>
                <a:spcPct val="90000"/>
              </a:lnSpc>
              <a:spcBef>
                <a:spcPts val="1400"/>
              </a:spcBef>
              <a:buNone/>
              <a:tabLst>
                <a:tab pos="0" algn="l"/>
              </a:tabLst>
            </a:pPr>
            <a:endParaRPr lang="ru-RU" sz="2200" b="0" strike="noStrike" spc="-1" dirty="0">
              <a:solidFill>
                <a:srgbClr val="A6B727"/>
              </a:solidFill>
              <a:latin typeface="Corbel"/>
            </a:endParaRPr>
          </a:p>
        </p:txBody>
      </p:sp>
      <p:pic>
        <p:nvPicPr>
          <p:cNvPr id="4" name="Рисунок 4"/>
          <p:cNvPicPr/>
          <p:nvPr/>
        </p:nvPicPr>
        <p:blipFill>
          <a:blip r:embed="rId2"/>
          <a:stretch/>
        </p:blipFill>
        <p:spPr>
          <a:xfrm>
            <a:off x="106031" y="4215600"/>
            <a:ext cx="2617560" cy="2642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556257" y="1242808"/>
            <a:ext cx="1122002" cy="4372383"/>
            <a:chOff x="979700" y="806707"/>
            <a:chExt cx="1122002" cy="4372383"/>
          </a:xfrm>
        </p:grpSpPr>
        <p:sp>
          <p:nvSpPr>
            <p:cNvPr id="15" name="Скругленный прямоугольник 14"/>
            <p:cNvSpPr/>
            <p:nvPr/>
          </p:nvSpPr>
          <p:spPr>
            <a:xfrm rot="16200000">
              <a:off x="-645491" y="2431898"/>
              <a:ext cx="4372383" cy="1122002"/>
            </a:xfrm>
            <a:prstGeom prst="roundRect">
              <a:avLst/>
            </a:prstGeom>
            <a:gradFill rotWithShape="1">
              <a:gsLst>
                <a:gs pos="0">
                  <a:srgbClr val="1D6FA9">
                    <a:hueOff val="0"/>
                    <a:satOff val="0"/>
                    <a:lumOff val="0"/>
                    <a:alphaOff val="0"/>
                    <a:satMod val="103000"/>
                    <a:lumMod val="102000"/>
                    <a:tint val="94000"/>
                  </a:srgbClr>
                </a:gs>
                <a:gs pos="50000">
                  <a:srgbClr val="1D6FA9">
                    <a:hueOff val="0"/>
                    <a:satOff val="0"/>
                    <a:lumOff val="0"/>
                    <a:alphaOff val="0"/>
                    <a:satMod val="110000"/>
                    <a:lumMod val="100000"/>
                    <a:shade val="100000"/>
                  </a:srgbClr>
                </a:gs>
                <a:gs pos="100000">
                  <a:srgbClr val="1D6FA9">
                    <a:hueOff val="0"/>
                    <a:satOff val="0"/>
                    <a:lumOff val="0"/>
                    <a:alphaOff val="0"/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</p:sp>
        <p:sp>
          <p:nvSpPr>
            <p:cNvPr id="16" name="Скругленный прямоугольник 4"/>
            <p:cNvSpPr/>
            <p:nvPr/>
          </p:nvSpPr>
          <p:spPr>
            <a:xfrm rot="16200000">
              <a:off x="-590719" y="2486670"/>
              <a:ext cx="4262839" cy="101245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27940" tIns="27940" rIns="27940" bIns="27940" numCol="1" spcCol="1270" anchor="ctr" anchorCtr="0">
              <a:noAutofit/>
            </a:bodyPr>
            <a:lstStyle/>
            <a:p>
              <a:pPr marL="0" marR="0" lvl="0" indent="0" algn="ctr" defTabSz="1955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4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Компетенции</a:t>
              </a:r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3934416" y="1307454"/>
            <a:ext cx="6701326" cy="1122002"/>
            <a:chOff x="3357859" y="871353"/>
            <a:chExt cx="6701326" cy="1122002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3357859" y="871353"/>
              <a:ext cx="6701326" cy="1122002"/>
            </a:xfrm>
            <a:prstGeom prst="roundRect">
              <a:avLst/>
            </a:prstGeom>
            <a:gradFill rotWithShape="1">
              <a:gsLst>
                <a:gs pos="0">
                  <a:srgbClr val="F19D19">
                    <a:hueOff val="0"/>
                    <a:satOff val="0"/>
                    <a:lumOff val="0"/>
                    <a:alphaOff val="0"/>
                    <a:satMod val="103000"/>
                    <a:lumMod val="102000"/>
                    <a:tint val="94000"/>
                  </a:srgbClr>
                </a:gs>
                <a:gs pos="50000">
                  <a:srgbClr val="F19D19">
                    <a:hueOff val="0"/>
                    <a:satOff val="0"/>
                    <a:lumOff val="0"/>
                    <a:alphaOff val="0"/>
                    <a:satMod val="110000"/>
                    <a:lumMod val="100000"/>
                    <a:shade val="100000"/>
                  </a:srgbClr>
                </a:gs>
                <a:gs pos="100000">
                  <a:srgbClr val="F19D19">
                    <a:hueOff val="0"/>
                    <a:satOff val="0"/>
                    <a:lumOff val="0"/>
                    <a:alphaOff val="0"/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</p:sp>
        <p:sp>
          <p:nvSpPr>
            <p:cNvPr id="14" name="Скругленный прямоугольник 6"/>
            <p:cNvSpPr/>
            <p:nvPr/>
          </p:nvSpPr>
          <p:spPr>
            <a:xfrm>
              <a:off x="3412631" y="926125"/>
              <a:ext cx="6591782" cy="101245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Научно объяснять явления</a:t>
              </a: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3725714" y="2894942"/>
            <a:ext cx="6701326" cy="1122002"/>
            <a:chOff x="3149157" y="2458841"/>
            <a:chExt cx="6701326" cy="1122002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3149157" y="2458841"/>
              <a:ext cx="6701326" cy="1122002"/>
            </a:xfrm>
            <a:prstGeom prst="roundRect">
              <a:avLst/>
            </a:prstGeom>
            <a:gradFill rotWithShape="1">
              <a:gsLst>
                <a:gs pos="0">
                  <a:srgbClr val="F19D19">
                    <a:hueOff val="0"/>
                    <a:satOff val="0"/>
                    <a:lumOff val="0"/>
                    <a:alphaOff val="0"/>
                    <a:satMod val="103000"/>
                    <a:lumMod val="102000"/>
                    <a:tint val="94000"/>
                  </a:srgbClr>
                </a:gs>
                <a:gs pos="50000">
                  <a:srgbClr val="F19D19">
                    <a:hueOff val="0"/>
                    <a:satOff val="0"/>
                    <a:lumOff val="0"/>
                    <a:alphaOff val="0"/>
                    <a:satMod val="110000"/>
                    <a:lumMod val="100000"/>
                    <a:shade val="100000"/>
                  </a:srgbClr>
                </a:gs>
                <a:gs pos="100000">
                  <a:srgbClr val="F19D19">
                    <a:hueOff val="0"/>
                    <a:satOff val="0"/>
                    <a:lumOff val="0"/>
                    <a:alphaOff val="0"/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</p:sp>
        <p:sp>
          <p:nvSpPr>
            <p:cNvPr id="12" name="Скругленный прямоугольник 8"/>
            <p:cNvSpPr/>
            <p:nvPr/>
          </p:nvSpPr>
          <p:spPr>
            <a:xfrm>
              <a:off x="3203929" y="2513613"/>
              <a:ext cx="6591782" cy="101245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Понимать основные особенности естественно-научного исследования</a:t>
              </a: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3751218" y="4236015"/>
            <a:ext cx="6657348" cy="1122002"/>
            <a:chOff x="3174661" y="3799914"/>
            <a:chExt cx="6657348" cy="1122002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3174661" y="3799914"/>
              <a:ext cx="6657348" cy="1122002"/>
            </a:xfrm>
            <a:prstGeom prst="roundRect">
              <a:avLst/>
            </a:prstGeom>
            <a:gradFill rotWithShape="1">
              <a:gsLst>
                <a:gs pos="0">
                  <a:srgbClr val="F19D19">
                    <a:hueOff val="0"/>
                    <a:satOff val="0"/>
                    <a:lumOff val="0"/>
                    <a:alphaOff val="0"/>
                    <a:satMod val="103000"/>
                    <a:lumMod val="102000"/>
                    <a:tint val="94000"/>
                  </a:srgbClr>
                </a:gs>
                <a:gs pos="50000">
                  <a:srgbClr val="F19D19">
                    <a:hueOff val="0"/>
                    <a:satOff val="0"/>
                    <a:lumOff val="0"/>
                    <a:alphaOff val="0"/>
                    <a:satMod val="110000"/>
                    <a:lumMod val="100000"/>
                    <a:shade val="100000"/>
                  </a:srgbClr>
                </a:gs>
                <a:gs pos="100000">
                  <a:srgbClr val="F19D19">
                    <a:hueOff val="0"/>
                    <a:satOff val="0"/>
                    <a:lumOff val="0"/>
                    <a:alphaOff val="0"/>
                    <a:lumMod val="99000"/>
                    <a:satMod val="120000"/>
                    <a:shade val="78000"/>
                  </a:srgb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</p:spPr>
        </p:sp>
        <p:sp>
          <p:nvSpPr>
            <p:cNvPr id="10" name="Скругленный прямоугольник 10"/>
            <p:cNvSpPr/>
            <p:nvPr/>
          </p:nvSpPr>
          <p:spPr>
            <a:xfrm>
              <a:off x="3229433" y="3854686"/>
              <a:ext cx="6547804" cy="1012458"/>
            </a:xfrm>
            <a:prstGeom prst="rect">
              <a:avLst/>
            </a:prstGeom>
            <a:noFill/>
            <a:ln>
              <a:noFill/>
            </a:ln>
            <a:effectLst/>
          </p:spPr>
          <p:txBody>
            <a:bodyPr spcFirstLastPara="0" vert="horz" wrap="square" lIns="15240" tIns="15240" rIns="15240" bIns="15240" numCol="1" spcCol="1270" anchor="ctr" anchorCtr="0">
              <a:noAutofit/>
            </a:bodyPr>
            <a:lstStyle/>
            <a:p>
              <a:pPr marL="0" marR="0" lvl="0" indent="0" algn="ctr" defTabSz="1066800" eaLnBrk="1" fontAlgn="auto" latinLnBrk="0" hangingPunct="1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0" i="0" u="none" strike="noStrike" kern="1200" cap="none" spc="0" normalizeH="0" baseline="0" noProof="0" dirty="0">
                  <a:ln>
                    <a:noFill/>
                  </a:ln>
                  <a:solidFill>
                    <a:sysClr val="window" lastClr="FFFFFF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Интерпретировать данные и использовать научные доказательства для получения выводов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3941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64C0A909-4A74-46EF-B2E3-8DD06F013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8920" y="1340768"/>
            <a:ext cx="5755111" cy="34563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528048" y="1720840"/>
            <a:ext cx="54006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Вирус табачной мозаики</a:t>
            </a:r>
            <a:br>
              <a:rPr lang="ru-RU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Вирус табачной мозаики - возбудитель мозаичной болезни, поражающей растения. Инфекция среди растений распространяется при повреждении покровов листьев необработанным садовым инвентарем, а также через огородных вредителей, которые питаются соками растений. У заболевших растений                              наблюдается рисунок из размытых желтых пятен, неровности и бугорки на поверхности листа, а сами они отстают в росте и развитии, уменьшают отдачу урожая в несколько раз, а при сильном поражении погибают.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48000" y="3013502"/>
            <a:ext cx="6096000" cy="46166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defTabSz="457200"/>
            <a:r>
              <a:rPr lang="uk-UA" sz="2400" b="1" dirty="0" smtClean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»</a:t>
            </a:r>
            <a:endParaRPr lang="ru-RU" sz="24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67408" y="-257779"/>
            <a:ext cx="9073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uk-UA" sz="2400" b="1" dirty="0" smtClean="0">
              <a:ln w="1905"/>
              <a:gradFill>
                <a:gsLst>
                  <a:gs pos="0">
                    <a:srgbClr val="F19D19">
                      <a:shade val="20000"/>
                      <a:satMod val="200000"/>
                    </a:srgbClr>
                  </a:gs>
                  <a:gs pos="78000">
                    <a:srgbClr val="F19D19">
                      <a:tint val="90000"/>
                      <a:shade val="89000"/>
                      <a:satMod val="220000"/>
                    </a:srgbClr>
                  </a:gs>
                  <a:gs pos="100000">
                    <a:srgbClr val="F19D1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anose="020F0502020204030204"/>
            </a:endParaRPr>
          </a:p>
          <a:p>
            <a:endParaRPr lang="uk-UA" sz="2400" b="1" dirty="0">
              <a:ln w="1905"/>
              <a:gradFill>
                <a:gsLst>
                  <a:gs pos="0">
                    <a:srgbClr val="F19D19">
                      <a:shade val="20000"/>
                      <a:satMod val="200000"/>
                    </a:srgbClr>
                  </a:gs>
                  <a:gs pos="78000">
                    <a:srgbClr val="F19D19">
                      <a:tint val="90000"/>
                      <a:shade val="89000"/>
                      <a:satMod val="220000"/>
                    </a:srgbClr>
                  </a:gs>
                  <a:gs pos="100000">
                    <a:srgbClr val="F19D1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anose="020F0502020204030204"/>
            </a:endParaRPr>
          </a:p>
          <a:p>
            <a:r>
              <a:rPr lang="uk-UA" sz="2400" b="1" dirty="0" err="1" smtClean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Развитие</a:t>
            </a:r>
            <a:r>
              <a:rPr lang="uk-UA" sz="2400" b="1" dirty="0" smtClean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 </a:t>
            </a:r>
            <a:r>
              <a:rPr lang="uk-UA" sz="2400" b="1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компетенции</a:t>
            </a:r>
            <a:r>
              <a:rPr lang="uk-UA" sz="2400" b="1" dirty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: «</a:t>
            </a:r>
            <a:r>
              <a:rPr lang="uk-UA" sz="2400" b="1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Научное</a:t>
            </a:r>
            <a:r>
              <a:rPr lang="uk-UA" sz="2400" b="1" dirty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 </a:t>
            </a:r>
            <a:r>
              <a:rPr lang="uk-UA" sz="2400" b="1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объяснение</a:t>
            </a:r>
            <a:r>
              <a:rPr lang="uk-UA" sz="2400" b="1" dirty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 явлений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67408" y="2967335"/>
            <a:ext cx="48965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kern="0" dirty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kern="0" dirty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kern="0" dirty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kern="0" dirty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1B3281"/>
                </a:solidFill>
                <a:effectLst/>
                <a:uLnTx/>
                <a:uFillTx/>
                <a:latin typeface="Arial" panose="020B0604020202020204" pitchFamily="34" charset="0"/>
              </a:rPr>
              <a:t>Через какой недезинфицированный садовый инвентарь человек может передавать растению возбудителя табачной мозаики?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464152" y="3244334"/>
            <a:ext cx="424847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kern="0" dirty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kern="0" dirty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kern="0" dirty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kern="0" dirty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kern="0" dirty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srgbClr val="1B3281"/>
                </a:solidFill>
                <a:effectLst/>
                <a:uLnTx/>
                <a:uFillTx/>
                <a:latin typeface="Arial" panose="020B0604020202020204" pitchFamily="34" charset="0"/>
              </a:rPr>
              <a:t>Правильный ответ: 135</a:t>
            </a:r>
            <a:r>
              <a:rPr kumimoji="0" lang="ru-RU" sz="1800" b="0" i="0" u="none" strike="noStrike" kern="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</a:rPr>
              <a:t>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77915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168" y="2060848"/>
            <a:ext cx="4104456" cy="3312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1935058-8A2E-403F-B3B4-8D92E85B3B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302" y="2728084"/>
            <a:ext cx="5674086" cy="20859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66302" y="2690336"/>
            <a:ext cx="620576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endParaRPr lang="ru-RU" dirty="0" smtClean="0">
              <a:solidFill>
                <a:srgbClr val="1B3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/>
            <a:endParaRPr lang="ru-RU" dirty="0">
              <a:solidFill>
                <a:srgbClr val="1B3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/>
            <a:endParaRPr lang="ru-RU" dirty="0" smtClean="0">
              <a:solidFill>
                <a:srgbClr val="1B3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/>
            <a:endParaRPr lang="ru-RU" dirty="0">
              <a:solidFill>
                <a:srgbClr val="1B3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/>
            <a:endParaRPr lang="ru-RU" dirty="0" smtClean="0">
              <a:solidFill>
                <a:srgbClr val="1B3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/>
            <a:endParaRPr lang="ru-RU" dirty="0">
              <a:solidFill>
                <a:srgbClr val="1B3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/>
            <a:endParaRPr lang="ru-RU" dirty="0" smtClean="0">
              <a:solidFill>
                <a:srgbClr val="1B3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/>
            <a:endParaRPr lang="ru-RU" dirty="0">
              <a:solidFill>
                <a:srgbClr val="1B328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defTabSz="457200"/>
            <a:r>
              <a:rPr lang="ru-RU" dirty="0" smtClean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</a:t>
            </a:r>
            <a:r>
              <a:rPr lang="ru-RU" dirty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методы исследования позволили обнаружить </a:t>
            </a:r>
          </a:p>
          <a:p>
            <a:pPr lvl="0" defTabSz="457200"/>
            <a:r>
              <a:rPr lang="ru-RU" dirty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названные явления?</a:t>
            </a:r>
          </a:p>
          <a:p>
            <a:pPr lvl="0" defTabSz="457200"/>
            <a:r>
              <a:rPr lang="ru-RU" dirty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измерение и эксперимент</a:t>
            </a:r>
          </a:p>
          <a:p>
            <a:pPr lvl="0" defTabSz="457200"/>
            <a:r>
              <a:rPr lang="ru-RU" dirty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наблюдение и эксперимент</a:t>
            </a:r>
          </a:p>
          <a:p>
            <a:pPr lvl="0" defTabSz="457200"/>
            <a:r>
              <a:rPr lang="ru-RU" dirty="0">
                <a:solidFill>
                  <a:srgbClr val="1B328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В) измерение и наблюдение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256240" y="3244334"/>
            <a:ext cx="374441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200"/>
            <a:endParaRPr lang="ru-RU" dirty="0" smtClean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lvl="0" defTabSz="457200"/>
            <a:endParaRPr lang="ru-RU" dirty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lvl="0" defTabSz="457200"/>
            <a:endParaRPr lang="ru-RU" dirty="0" smtClean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lvl="0" defTabSz="457200"/>
            <a:endParaRPr lang="ru-RU" dirty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lvl="0" defTabSz="457200"/>
            <a:endParaRPr lang="ru-RU" dirty="0" smtClean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lvl="0" defTabSz="457200"/>
            <a:endParaRPr lang="ru-RU" dirty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lvl="0" defTabSz="457200"/>
            <a:endParaRPr lang="ru-RU" dirty="0" smtClean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lvl="0" defTabSz="457200"/>
            <a:endParaRPr lang="ru-RU" dirty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lvl="0" defTabSz="457200"/>
            <a:endParaRPr lang="ru-RU" dirty="0" smtClean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lvl="0" defTabSz="457200"/>
            <a:endParaRPr lang="ru-RU" dirty="0">
              <a:solidFill>
                <a:srgbClr val="1B3281"/>
              </a:solidFill>
              <a:latin typeface="Arial" panose="020B0604020202020204" pitchFamily="34" charset="0"/>
            </a:endParaRPr>
          </a:p>
          <a:p>
            <a:pPr lvl="0" defTabSz="457200"/>
            <a:r>
              <a:rPr lang="ru-RU" dirty="0" smtClean="0">
                <a:solidFill>
                  <a:srgbClr val="1B3281"/>
                </a:solidFill>
                <a:latin typeface="Arial" panose="020B0604020202020204" pitchFamily="34" charset="0"/>
              </a:rPr>
              <a:t>Ответ</a:t>
            </a:r>
            <a:r>
              <a:rPr lang="ru-RU" dirty="0">
                <a:solidFill>
                  <a:srgbClr val="1B3281"/>
                </a:solidFill>
                <a:latin typeface="Arial" panose="020B0604020202020204" pitchFamily="34" charset="0"/>
              </a:rPr>
              <a:t>: Б).</a:t>
            </a:r>
            <a:endParaRPr lang="ru-RU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95400" y="-542974"/>
            <a:ext cx="110172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457200">
              <a:defRPr/>
            </a:pPr>
            <a:endParaRPr lang="uk-UA" sz="2400" b="1" dirty="0" smtClean="0">
              <a:ln w="1905"/>
              <a:gradFill>
                <a:gsLst>
                  <a:gs pos="0">
                    <a:srgbClr val="F19D19">
                      <a:shade val="20000"/>
                      <a:satMod val="200000"/>
                    </a:srgbClr>
                  </a:gs>
                  <a:gs pos="78000">
                    <a:srgbClr val="F19D19">
                      <a:tint val="90000"/>
                      <a:shade val="89000"/>
                      <a:satMod val="220000"/>
                    </a:srgbClr>
                  </a:gs>
                  <a:gs pos="100000">
                    <a:srgbClr val="F19D1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anose="020F0502020204030204"/>
            </a:endParaRPr>
          </a:p>
          <a:p>
            <a:pPr lvl="0" algn="ctr" defTabSz="457200">
              <a:defRPr/>
            </a:pPr>
            <a:endParaRPr lang="uk-UA" sz="2400" b="1" dirty="0">
              <a:ln w="1905"/>
              <a:gradFill>
                <a:gsLst>
                  <a:gs pos="0">
                    <a:srgbClr val="F19D19">
                      <a:shade val="20000"/>
                      <a:satMod val="200000"/>
                    </a:srgbClr>
                  </a:gs>
                  <a:gs pos="78000">
                    <a:srgbClr val="F19D19">
                      <a:tint val="90000"/>
                      <a:shade val="89000"/>
                      <a:satMod val="220000"/>
                    </a:srgbClr>
                  </a:gs>
                  <a:gs pos="100000">
                    <a:srgbClr val="F19D1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anose="020F0502020204030204"/>
            </a:endParaRPr>
          </a:p>
          <a:p>
            <a:pPr lvl="0" algn="ctr" defTabSz="457200">
              <a:defRPr/>
            </a:pPr>
            <a:endParaRPr lang="uk-UA" sz="2400" b="1" dirty="0" smtClean="0">
              <a:ln w="1905"/>
              <a:gradFill>
                <a:gsLst>
                  <a:gs pos="0">
                    <a:srgbClr val="F19D19">
                      <a:shade val="20000"/>
                      <a:satMod val="200000"/>
                    </a:srgbClr>
                  </a:gs>
                  <a:gs pos="78000">
                    <a:srgbClr val="F19D19">
                      <a:tint val="90000"/>
                      <a:shade val="89000"/>
                      <a:satMod val="220000"/>
                    </a:srgbClr>
                  </a:gs>
                  <a:gs pos="100000">
                    <a:srgbClr val="F19D1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anose="020F0502020204030204"/>
            </a:endParaRPr>
          </a:p>
          <a:p>
            <a:pPr lvl="0" algn="ctr" defTabSz="457200">
              <a:defRPr/>
            </a:pPr>
            <a:r>
              <a:rPr lang="uk-UA" sz="2400" b="1" dirty="0" err="1" smtClean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Развитие</a:t>
            </a:r>
            <a:r>
              <a:rPr lang="uk-UA" sz="2400" b="1" dirty="0" smtClean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 </a:t>
            </a:r>
            <a:r>
              <a:rPr lang="uk-UA" sz="2400" b="1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компетенции</a:t>
            </a:r>
            <a:r>
              <a:rPr lang="uk-UA" sz="2400" b="1" dirty="0" smtClean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: </a:t>
            </a:r>
            <a:r>
              <a:rPr lang="uk-UA" sz="2400" b="1" dirty="0" err="1" smtClean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Понимание</a:t>
            </a:r>
            <a:r>
              <a:rPr lang="uk-UA" sz="2400" b="1" dirty="0" smtClean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 </a:t>
            </a:r>
            <a:r>
              <a:rPr lang="uk-UA" sz="2400" b="1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особенностей</a:t>
            </a:r>
            <a:r>
              <a:rPr lang="uk-UA" sz="2400" b="1" dirty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 </a:t>
            </a:r>
            <a:r>
              <a:rPr lang="uk-UA" sz="2400" b="1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естественно-научного</a:t>
            </a:r>
            <a:r>
              <a:rPr lang="uk-UA" sz="2400" b="1" dirty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 </a:t>
            </a:r>
            <a:r>
              <a:rPr lang="uk-UA" sz="2400" b="1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исследования</a:t>
            </a:r>
            <a:r>
              <a:rPr lang="uk-UA" sz="2400" b="1" dirty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</a:rPr>
              <a:t>»</a:t>
            </a:r>
            <a:endParaRPr lang="ru-RU" sz="2400" b="1" dirty="0">
              <a:ln w="1905"/>
              <a:gradFill>
                <a:gsLst>
                  <a:gs pos="0">
                    <a:srgbClr val="F19D19">
                      <a:shade val="20000"/>
                      <a:satMod val="200000"/>
                    </a:srgbClr>
                  </a:gs>
                  <a:gs pos="78000">
                    <a:srgbClr val="F19D19">
                      <a:tint val="90000"/>
                      <a:shade val="89000"/>
                      <a:satMod val="220000"/>
                    </a:srgbClr>
                  </a:gs>
                  <a:gs pos="100000">
                    <a:srgbClr val="F19D1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9959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3352" y="332656"/>
            <a:ext cx="11593288" cy="1152128"/>
          </a:xfrm>
        </p:spPr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lang="uk-UA" sz="2000" b="1" kern="1200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Развитие</a:t>
            </a:r>
            <a:r>
              <a:rPr lang="uk-UA" sz="2000" b="1" kern="1200" dirty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 </a:t>
            </a:r>
            <a:r>
              <a:rPr lang="uk-UA" sz="2000" b="1" kern="1200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компетенции</a:t>
            </a:r>
            <a:r>
              <a:rPr lang="uk-UA" sz="2000" b="1" kern="1200" dirty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: «</a:t>
            </a:r>
            <a:r>
              <a:rPr lang="uk-UA" sz="2000" b="1" kern="1200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Интерпретация</a:t>
            </a:r>
            <a:r>
              <a:rPr lang="uk-UA" sz="2000" b="1" kern="1200" dirty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 </a:t>
            </a:r>
            <a:r>
              <a:rPr lang="uk-UA" sz="2000" b="1" kern="1200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данных</a:t>
            </a:r>
            <a:r>
              <a:rPr lang="uk-UA" sz="2000" b="1" kern="1200" dirty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 и </a:t>
            </a:r>
            <a:r>
              <a:rPr lang="uk-UA" sz="2000" b="1" kern="1200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использование</a:t>
            </a:r>
            <a:r>
              <a:rPr lang="uk-UA" sz="2000" b="1" kern="1200" dirty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 </a:t>
            </a:r>
            <a:r>
              <a:rPr lang="uk-UA" sz="2000" b="1" kern="1200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научных</a:t>
            </a:r>
            <a:r>
              <a:rPr lang="uk-UA" sz="2000" b="1" kern="1200" dirty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 </a:t>
            </a:r>
            <a:r>
              <a:rPr lang="uk-UA" sz="2000" b="1" kern="1200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доказательств</a:t>
            </a:r>
            <a:r>
              <a:rPr lang="uk-UA" sz="2000" b="1" kern="1200" dirty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 для </a:t>
            </a:r>
            <a:r>
              <a:rPr lang="uk-UA" sz="2000" b="1" kern="1200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получения</a:t>
            </a:r>
            <a:r>
              <a:rPr lang="uk-UA" sz="2000" b="1" kern="1200" dirty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 </a:t>
            </a:r>
            <a:r>
              <a:rPr lang="uk-UA" sz="2000" b="1" kern="1200" dirty="0" err="1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выводов</a:t>
            </a:r>
            <a:r>
              <a:rPr lang="uk-UA" sz="2000" b="1" kern="1200" dirty="0">
                <a:ln w="1905"/>
                <a:gradFill>
                  <a:gsLst>
                    <a:gs pos="0">
                      <a:srgbClr val="F19D19">
                        <a:shade val="20000"/>
                        <a:satMod val="200000"/>
                      </a:srgbClr>
                    </a:gs>
                    <a:gs pos="78000">
                      <a:srgbClr val="F19D19">
                        <a:tint val="90000"/>
                        <a:shade val="89000"/>
                        <a:satMod val="220000"/>
                      </a:srgbClr>
                    </a:gs>
                    <a:gs pos="100000">
                      <a:srgbClr val="F19D19">
                        <a:tint val="12000"/>
                        <a:satMod val="255000"/>
                      </a:srgb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 panose="020F0502020204030204"/>
                <a:ea typeface="+mn-ea"/>
                <a:cs typeface="+mn-cs"/>
              </a:rPr>
              <a:t>»</a:t>
            </a:r>
            <a:endParaRPr lang="ru-RU" sz="2000" b="1" kern="1200" dirty="0">
              <a:ln w="1905"/>
              <a:gradFill>
                <a:gsLst>
                  <a:gs pos="0">
                    <a:srgbClr val="F19D19">
                      <a:shade val="20000"/>
                      <a:satMod val="200000"/>
                    </a:srgbClr>
                  </a:gs>
                  <a:gs pos="78000">
                    <a:srgbClr val="F19D19">
                      <a:tint val="90000"/>
                      <a:shade val="89000"/>
                      <a:satMod val="220000"/>
                    </a:srgbClr>
                  </a:gs>
                  <a:gs pos="100000">
                    <a:srgbClr val="F19D19">
                      <a:tint val="12000"/>
                      <a:satMod val="255000"/>
                    </a:srgb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/>
          </p:nvPr>
        </p:nvSpPr>
        <p:spPr>
          <a:xfrm>
            <a:off x="609480" y="1294276"/>
            <a:ext cx="10972440" cy="5159060"/>
          </a:xfrm>
        </p:spPr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rgbClr val="1B3281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rgbClr val="1B3281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rgbClr val="1B3281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rgbClr val="1B3281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rgbClr val="1B3281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rgbClr val="1B3281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rgbClr val="1B3281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rgbClr val="1B328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kern="1200" dirty="0">
              <a:solidFill>
                <a:srgbClr val="1B3281"/>
              </a:solidFill>
              <a:latin typeface="Arial" panose="020B0604020202020204" pitchFamily="34" charset="0"/>
              <a:ea typeface="+mn-ea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2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Проанализируйте график скорости размножения молочнокислых бактерий. Какие два из нижеприведенных описаний наиболее точно характеризуют данную зависимость?</a:t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2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2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1) Чем выше температура, тем интенсивнее рост клеток бактерий.</a:t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2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2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2) Для того, чтобы прекратить рост бактериальных клеток, надо нагреть их до 45 градусов.</a:t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2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2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3) Оптимальная температура для размножения клеток в диапазоне от 36 до 38°С.</a:t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2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2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4) Минимальный рост численности бактерий произошел в диапазоне от 30 до 32°С.</a:t>
            </a:r>
            <a:b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2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</a:b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1B328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5) До 32°С количество бактериальных клеток плавно повышается.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                Ответ: 4,5</a:t>
            </a: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EF11C55-CEFB-4858-947E-410570554F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344" y="1294276"/>
            <a:ext cx="6336704" cy="328685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B9565C37-CC41-4E4B-BA53-5E511DC649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8048" y="1294276"/>
            <a:ext cx="5472608" cy="3142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0063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Рисунок 3"/>
          <p:cNvPicPr/>
          <p:nvPr/>
        </p:nvPicPr>
        <p:blipFill>
          <a:blip r:embed="rId2"/>
          <a:stretch/>
        </p:blipFill>
        <p:spPr>
          <a:xfrm>
            <a:off x="7272360" y="1435680"/>
            <a:ext cx="4426920" cy="4751280"/>
          </a:xfrm>
          <a:prstGeom prst="rect">
            <a:avLst/>
          </a:prstGeom>
          <a:ln w="0">
            <a:noFill/>
          </a:ln>
        </p:spPr>
      </p:pic>
      <p:sp>
        <p:nvSpPr>
          <p:cNvPr id="190" name="TextBox 5"/>
          <p:cNvSpPr/>
          <p:nvPr/>
        </p:nvSpPr>
        <p:spPr>
          <a:xfrm>
            <a:off x="618840" y="661320"/>
            <a:ext cx="7497720" cy="35650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ru-RU" sz="3500" b="1" strike="noStrike" spc="-1">
                <a:solidFill>
                  <a:srgbClr val="000000"/>
                </a:solidFill>
                <a:latin typeface="Times New Roman"/>
              </a:rPr>
              <a:t>Уровни естественно-научной </a:t>
            </a:r>
            <a:endParaRPr lang="ru-RU" sz="35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3500" b="1" strike="noStrike" spc="-1">
                <a:solidFill>
                  <a:srgbClr val="000000"/>
                </a:solidFill>
                <a:latin typeface="Times New Roman"/>
              </a:rPr>
              <a:t>грамотности:</a:t>
            </a:r>
            <a:endParaRPr lang="ru-RU" sz="35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endParaRPr lang="ru-RU" sz="35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3500" b="1" strike="noStrike" spc="-1">
                <a:solidFill>
                  <a:srgbClr val="000000"/>
                </a:solidFill>
                <a:latin typeface="Times New Roman"/>
              </a:rPr>
              <a:t>Высокий</a:t>
            </a:r>
            <a:r>
              <a:rPr lang="ru-RU" sz="3500" b="0" strike="noStrike" spc="-1">
                <a:solidFill>
                  <a:srgbClr val="000000"/>
                </a:solidFill>
                <a:latin typeface="Times New Roman"/>
              </a:rPr>
              <a:t> уровень грамотности.</a:t>
            </a:r>
            <a:endParaRPr lang="ru-RU" sz="35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3500" b="1" strike="noStrike" spc="-1">
                <a:solidFill>
                  <a:srgbClr val="000000"/>
                </a:solidFill>
                <a:latin typeface="Times New Roman"/>
              </a:rPr>
              <a:t>Средний</a:t>
            </a:r>
            <a:r>
              <a:rPr lang="ru-RU" sz="3500" b="0" strike="noStrike" spc="-1">
                <a:solidFill>
                  <a:srgbClr val="000000"/>
                </a:solidFill>
                <a:latin typeface="Times New Roman"/>
              </a:rPr>
              <a:t> уровень грамотности.</a:t>
            </a:r>
            <a:endParaRPr lang="ru-RU" sz="3500" b="0" strike="noStrike" spc="-1">
              <a:latin typeface="Arial"/>
            </a:endParaRPr>
          </a:p>
          <a:p>
            <a:pPr algn="ctr">
              <a:lnSpc>
                <a:spcPct val="100000"/>
              </a:lnSpc>
              <a:buNone/>
            </a:pPr>
            <a:r>
              <a:rPr lang="ru-RU" sz="3500" b="1" strike="noStrike" spc="-1">
                <a:solidFill>
                  <a:srgbClr val="000000"/>
                </a:solidFill>
                <a:latin typeface="Times New Roman"/>
              </a:rPr>
              <a:t>Низкий</a:t>
            </a:r>
            <a:r>
              <a:rPr lang="ru-RU" sz="3500" b="0" strike="noStrike" spc="-1">
                <a:solidFill>
                  <a:srgbClr val="000000"/>
                </a:solidFill>
                <a:latin typeface="Times New Roman"/>
              </a:rPr>
              <a:t> уровень грамотности.</a:t>
            </a:r>
            <a:endParaRPr lang="ru-RU" sz="3500" b="0" strike="noStrike" spc="-1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lang="ru-RU" sz="1800" b="0" strike="noStrike" spc="-1">
              <a:latin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890</TotalTime>
  <Words>535</Words>
  <Application>Microsoft Office PowerPoint</Application>
  <PresentationFormat>Произвольный</PresentationFormat>
  <Paragraphs>197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Office Theme</vt:lpstr>
      <vt:lpstr>Office Theme</vt:lpstr>
      <vt:lpstr>Office Theme</vt:lpstr>
      <vt:lpstr>Office Theme</vt:lpstr>
      <vt:lpstr>Эффективные приемы работы по формированию естественно-научной грамотности школьников на уроках и внеурочных занятиях.</vt:lpstr>
      <vt:lpstr>Требования Федеральных государственных образовательных стандартов третьего поколения, которые вступили в силу с 1 сентября 2022 года </vt:lpstr>
      <vt:lpstr>В функциональную грамотность входят 6 направлений:  </vt:lpstr>
      <vt:lpstr>Естественнонаучная грамотность</vt:lpstr>
      <vt:lpstr>Презентация PowerPoint</vt:lpstr>
      <vt:lpstr>Презентация PowerPoint</vt:lpstr>
      <vt:lpstr>Презентация PowerPoint</vt:lpstr>
      <vt:lpstr>Развитие компетенции: «Интерпретация данных и использование научных доказательств для получения выводов»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Задания №3   Установите соответствие между характеристиками и типами клеток: к каждой позиции, данной в первом столбце, подберите соответствующую позицию из второго столбца. 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Естественно-научная грамотность  на уроках биологии</dc:title>
  <dc:creator>ПОЛЬЗОВАТЕЛЬ</dc:creator>
  <cp:lastModifiedBy>Надежда Горбунова</cp:lastModifiedBy>
  <cp:revision>78</cp:revision>
  <dcterms:created xsi:type="dcterms:W3CDTF">2023-03-13T18:24:54Z</dcterms:created>
  <dcterms:modified xsi:type="dcterms:W3CDTF">2024-04-17T20:14:33Z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Произвольный</vt:lpwstr>
  </property>
  <property fmtid="{D5CDD505-2E9C-101B-9397-08002B2CF9AE}" pid="4" name="Slides">
    <vt:i4>16</vt:i4>
  </property>
</Properties>
</file>